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365" r:id="rId2"/>
    <p:sldId id="366" r:id="rId3"/>
    <p:sldId id="362" r:id="rId4"/>
    <p:sldId id="364" r:id="rId5"/>
    <p:sldId id="272" r:id="rId6"/>
    <p:sldId id="267" r:id="rId7"/>
    <p:sldId id="271" r:id="rId8"/>
    <p:sldId id="261" r:id="rId9"/>
    <p:sldId id="376" r:id="rId10"/>
    <p:sldId id="377" r:id="rId11"/>
    <p:sldId id="382" r:id="rId12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496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F9CF"/>
    <a:srgbClr val="55D4EE"/>
    <a:srgbClr val="F92571"/>
    <a:srgbClr val="8226E3"/>
    <a:srgbClr val="2D1451"/>
    <a:srgbClr val="222A35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011" autoAdjust="0"/>
    <p:restoredTop sz="95851"/>
  </p:normalViewPr>
  <p:slideViewPr>
    <p:cSldViewPr snapToGrid="0" showGuides="1">
      <p:cViewPr varScale="1">
        <p:scale>
          <a:sx n="152" d="100"/>
          <a:sy n="152" d="100"/>
        </p:scale>
        <p:origin x="2796" y="150"/>
      </p:cViewPr>
      <p:guideLst>
        <p:guide orient="horz" pos="2160"/>
        <p:guide pos="574"/>
        <p:guide pos="3613"/>
        <p:guide pos="5496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02.10.2025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20.png>
</file>

<file path=ppt/media/image21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02.10.2025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4CF317-460F-D66A-6ACF-27061C9DF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2D066F97-A6A0-B747-71F9-577306DB29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0F9F05F-4377-CED9-7FF7-AADFCC58E4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8DC8F5-67F2-F257-7833-1FEA7A6F23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5327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69046-74A9-6BC0-030F-AF9856808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E235548D-D889-0AAA-F16C-FBBD8FABB9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62BED857-8CFB-C4D0-8AA7-4E459CD5CA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80FF5E7-0C77-0F13-CEBC-1525084DF8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2856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Логотип/логотипы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682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532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721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256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50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Описание команд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94095" y="1044081"/>
            <a:ext cx="4962943" cy="2221824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Фото команды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05B910C-9A3E-FA3B-DC7F-BA27D3A1B516}"/>
              </a:ext>
            </a:extLst>
          </p:cNvPr>
          <p:cNvSpPr txBox="1">
            <a:spLocks/>
          </p:cNvSpPr>
          <p:nvPr userDrawn="1"/>
        </p:nvSpPr>
        <p:spPr>
          <a:xfrm>
            <a:off x="346075" y="395288"/>
            <a:ext cx="11244772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578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97" b="1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Amatic SC" panose="00000500000000000000" pitchFamily="2" charset="-79"/>
              </a:defRPr>
            </a:lvl1pPr>
          </a:lstStyle>
          <a:p>
            <a:r>
              <a:rPr lang="ru-RU" dirty="0"/>
              <a:t>КОМАНДА «1221»</a:t>
            </a:r>
          </a:p>
        </p:txBody>
      </p:sp>
    </p:spTree>
    <p:extLst>
      <p:ext uri="{BB962C8B-B14F-4D97-AF65-F5344CB8AC3E}">
        <p14:creationId xmlns:p14="http://schemas.microsoft.com/office/powerpoint/2010/main" val="16629505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289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02.10.2025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6075" y="395288"/>
            <a:ext cx="11244772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02.10.2025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02.10.2025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02.10.2025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02.10.2025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34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02.10.2025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02.10.2025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04" r:id="rId2"/>
    <p:sldLayoutId id="2147483694" r:id="rId3"/>
    <p:sldLayoutId id="2147483688" r:id="rId4"/>
    <p:sldLayoutId id="2147483662" r:id="rId5"/>
    <p:sldLayoutId id="2147483663" r:id="rId6"/>
    <p:sldLayoutId id="2147483664" r:id="rId7"/>
    <p:sldLayoutId id="2147483666" r:id="rId8"/>
    <p:sldLayoutId id="2147483667" r:id="rId9"/>
    <p:sldLayoutId id="2147483668" r:id="rId10"/>
    <p:sldLayoutId id="2147483689" r:id="rId11"/>
    <p:sldLayoutId id="2147483690" r:id="rId12"/>
    <p:sldLayoutId id="2147483702" r:id="rId13"/>
    <p:sldLayoutId id="2147483691" r:id="rId14"/>
    <p:sldLayoutId id="2147483692" r:id="rId15"/>
    <p:sldLayoutId id="2147483693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3" r:id="rId23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hyperlink" Target="https://hakaton-gazprom-1221.vercel.app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github.com/BBaggrat/Hakaton_Gazprom_1221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8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7.png"/><Relationship Id="rId5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с одним усеченным углом 5">
            <a:extLst>
              <a:ext uri="{FF2B5EF4-FFF2-40B4-BE49-F238E27FC236}">
                <a16:creationId xmlns:a16="http://schemas.microsoft.com/office/drawing/2014/main" id="{63C0110F-AA77-51FB-37DF-BC3D51A145AA}"/>
              </a:ext>
            </a:extLst>
          </p:cNvPr>
          <p:cNvSpPr/>
          <p:nvPr/>
        </p:nvSpPr>
        <p:spPr>
          <a:xfrm>
            <a:off x="811459" y="570319"/>
            <a:ext cx="3231876" cy="3165146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sz="1200" b="1" dirty="0">
              <a:solidFill>
                <a:schemeClr val="accent2"/>
              </a:solidFill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FA84A33-0C72-0932-80BA-8E3874357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23441"/>
            <a:ext cx="8930641" cy="536794"/>
          </a:xfrm>
        </p:spPr>
        <p:txBody>
          <a:bodyPr/>
          <a:lstStyle/>
          <a:p>
            <a:r>
              <a:rPr lang="ru-RU" dirty="0"/>
              <a:t>Команда «1221»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7079B28-9FB8-672E-DD52-FA978EC4A2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4860235"/>
            <a:ext cx="8930641" cy="775252"/>
          </a:xfrm>
        </p:spPr>
        <p:txBody>
          <a:bodyPr anchor="ctr">
            <a:normAutofit/>
          </a:bodyPr>
          <a:lstStyle/>
          <a:p>
            <a:pPr marL="625475" indent="0"/>
            <a:r>
              <a:rPr lang="ru-RU" sz="1600" dirty="0"/>
              <a:t>Задача от бизнеса 5 — Геймификация в мобильном приложении банка </a:t>
            </a:r>
            <a:br>
              <a:rPr lang="ru-RU" sz="1600" dirty="0"/>
            </a:br>
            <a:r>
              <a:rPr lang="ru-RU" sz="1600" dirty="0"/>
              <a:t>для повышения финансовой грамотности</a:t>
            </a:r>
          </a:p>
        </p:txBody>
      </p:sp>
      <p:sp>
        <p:nvSpPr>
          <p:cNvPr id="10" name="Прямоугольник с одним усеченным углом 5">
            <a:extLst>
              <a:ext uri="{FF2B5EF4-FFF2-40B4-BE49-F238E27FC236}">
                <a16:creationId xmlns:a16="http://schemas.microsoft.com/office/drawing/2014/main" id="{63C0110F-AA77-51FB-37DF-BC3D51A145AA}"/>
              </a:ext>
            </a:extLst>
          </p:cNvPr>
          <p:cNvSpPr/>
          <p:nvPr/>
        </p:nvSpPr>
        <p:spPr>
          <a:xfrm>
            <a:off x="1005800" y="760647"/>
            <a:ext cx="2843194" cy="2784489"/>
          </a:xfrm>
          <a:prstGeom prst="snip1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sz="12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666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A56EC-6283-3124-79AD-140275838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5D9426-D7BD-BC3F-3D2C-42A0C9A41E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16450B-63F6-F04A-1178-918456DE1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Масштабирование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6196954-8477-C389-80D8-17650AB05C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2" r="10272"/>
          <a:stretch/>
        </p:blipFill>
        <p:spPr>
          <a:xfrm>
            <a:off x="7440613" y="1016000"/>
            <a:ext cx="4405312" cy="311867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D0F5283-6614-F328-9B78-0C91B941E66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011" t="24" r="-33994"/>
          <a:stretch>
            <a:fillRect/>
          </a:stretch>
        </p:blipFill>
        <p:spPr>
          <a:xfrm>
            <a:off x="7440149" y="4389108"/>
            <a:ext cx="4405775" cy="18116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1EA9335-727C-F2B3-D019-718212E8513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9" t="20952" r="1989" b="5807"/>
          <a:stretch>
            <a:fillRect/>
          </a:stretch>
        </p:blipFill>
        <p:spPr>
          <a:xfrm>
            <a:off x="346075" y="3223948"/>
            <a:ext cx="6806142" cy="2976827"/>
          </a:xfrm>
          <a:prstGeom prst="rect">
            <a:avLst/>
          </a:prstGeo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2F0619F4-E435-E241-B207-4CA58FE70B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10000"/>
          </a:bodyPr>
          <a:lstStyle/>
          <a:p>
            <a:pPr marL="228600" indent="-228600">
              <a:buAutoNum type="arabicParenR"/>
            </a:pPr>
            <a:r>
              <a:rPr lang="ru-RU" sz="1200" dirty="0"/>
              <a:t>Большой потенциал для сюжетов – в зависимости от рассматриваемой идеи для бизнеса</a:t>
            </a:r>
          </a:p>
          <a:p>
            <a:pPr marL="228600" indent="-228600">
              <a:buAutoNum type="arabicParenR"/>
            </a:pPr>
            <a:r>
              <a:rPr lang="ru-RU" sz="1200" dirty="0"/>
              <a:t>Большее количество систем выбора действий персонажа в игре и его влияния на результат</a:t>
            </a:r>
            <a:endParaRPr lang="en-US" sz="1200" dirty="0"/>
          </a:p>
          <a:p>
            <a:pPr marL="228600" indent="-228600">
              <a:buAutoNum type="arabicParenR"/>
            </a:pPr>
            <a:r>
              <a:rPr lang="ru-RU" sz="1200" dirty="0"/>
              <a:t>Техническое расширение продукта в рамках геймплея:</a:t>
            </a:r>
            <a:br>
              <a:rPr lang="ru-RU" sz="1200" dirty="0"/>
            </a:br>
            <a:r>
              <a:rPr lang="en-US" sz="1200" dirty="0"/>
              <a:t>Tycoon-</a:t>
            </a:r>
            <a:r>
              <a:rPr lang="ru-RU" sz="1200" dirty="0"/>
              <a:t>функционал для зон ожидания между сюжетными поворотами для удержания внимания и добавления менеджмента – масштабируется на большинство сценариев бизнес-администрирования – повышает долгосрочное взаимодействие</a:t>
            </a:r>
          </a:p>
          <a:p>
            <a:pPr marL="228600" indent="-228600">
              <a:buAutoNum type="arabicParenR"/>
            </a:pPr>
            <a:r>
              <a:rPr lang="ru-RU" sz="1200" dirty="0"/>
              <a:t>Интеграция результатов геймплея в получение реальных наград от банка: </a:t>
            </a:r>
            <a:br>
              <a:rPr lang="ru-RU" sz="1200" dirty="0"/>
            </a:br>
            <a:r>
              <a:rPr lang="en-US" sz="1200" dirty="0"/>
              <a:t>cashback, </a:t>
            </a:r>
            <a:r>
              <a:rPr lang="ru-RU" sz="1200" dirty="0" err="1"/>
              <a:t>фин</a:t>
            </a:r>
            <a:r>
              <a:rPr lang="ru-RU" sz="1200" dirty="0"/>
              <a:t> консультации и т</a:t>
            </a:r>
            <a:r>
              <a:rPr lang="en-US" sz="1200" dirty="0"/>
              <a:t>.</a:t>
            </a:r>
            <a:r>
              <a:rPr lang="ru-RU" sz="1200" dirty="0"/>
              <a:t>д</a:t>
            </a:r>
            <a:r>
              <a:rPr lang="en-US" sz="1200" dirty="0"/>
              <a:t>.</a:t>
            </a:r>
            <a:endParaRPr lang="ru-RU" sz="1200" dirty="0"/>
          </a:p>
          <a:p>
            <a:pPr marL="228600" indent="-228600">
              <a:buAutoNum type="arabicParenR"/>
            </a:pPr>
            <a:r>
              <a:rPr lang="ru-RU" sz="1200" dirty="0"/>
              <a:t>Возможность создания игровой валюты для генерации большего взаимодействия</a:t>
            </a:r>
            <a:r>
              <a:rPr lang="en-US" sz="1200" dirty="0"/>
              <a:t>,</a:t>
            </a:r>
            <a:r>
              <a:rPr lang="ru-RU" sz="1200" dirty="0"/>
              <a:t> такие как достижения</a:t>
            </a:r>
          </a:p>
          <a:p>
            <a:pPr marL="228600" indent="-228600">
              <a:buAutoNum type="arabicParenR"/>
            </a:pPr>
            <a:r>
              <a:rPr lang="ru-RU" sz="1200" dirty="0"/>
              <a:t>Выход на интеграции с блогерами, в качестве еженедельного </a:t>
            </a:r>
            <a:r>
              <a:rPr lang="ru-RU" sz="1200" dirty="0" err="1"/>
              <a:t>рилс</a:t>
            </a:r>
            <a:r>
              <a:rPr lang="ru-RU" sz="1200" dirty="0"/>
              <a:t>-шоу </a:t>
            </a:r>
            <a:br>
              <a:rPr lang="en-US" sz="1200" dirty="0"/>
            </a:br>
            <a:r>
              <a:rPr lang="ru-RU" sz="1200" dirty="0"/>
              <a:t>в приложении банка</a:t>
            </a:r>
          </a:p>
        </p:txBody>
      </p:sp>
    </p:spTree>
    <p:extLst>
      <p:ext uri="{BB962C8B-B14F-4D97-AF65-F5344CB8AC3E}">
        <p14:creationId xmlns:p14="http://schemas.microsoft.com/office/powerpoint/2010/main" val="81798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22946B-17FD-76E3-EAC0-E54632F15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с одним усеченным углом 5">
            <a:extLst>
              <a:ext uri="{FF2B5EF4-FFF2-40B4-BE49-F238E27FC236}">
                <a16:creationId xmlns:a16="http://schemas.microsoft.com/office/drawing/2014/main" id="{68D7DAD4-AECF-1B89-8311-67A6EBF53793}"/>
              </a:ext>
            </a:extLst>
          </p:cNvPr>
          <p:cNvSpPr/>
          <p:nvPr/>
        </p:nvSpPr>
        <p:spPr>
          <a:xfrm>
            <a:off x="811459" y="570319"/>
            <a:ext cx="3231876" cy="3165146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sz="1200" b="1" dirty="0">
              <a:solidFill>
                <a:schemeClr val="accent2"/>
              </a:solidFill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08181C2-F0A8-527A-8DBF-25DBE9B6A4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23441"/>
            <a:ext cx="8930641" cy="536794"/>
          </a:xfrm>
        </p:spPr>
        <p:txBody>
          <a:bodyPr/>
          <a:lstStyle/>
          <a:p>
            <a:r>
              <a:rPr lang="ru-RU" dirty="0"/>
              <a:t>Команда «1221»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B1722D2-2055-ACA0-3026-690E8DBD7B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4860235"/>
            <a:ext cx="8930641" cy="775252"/>
          </a:xfrm>
        </p:spPr>
        <p:txBody>
          <a:bodyPr anchor="ctr">
            <a:normAutofit/>
          </a:bodyPr>
          <a:lstStyle/>
          <a:p>
            <a:pPr indent="715963"/>
            <a:r>
              <a:rPr lang="ru-RU" sz="2400" dirty="0"/>
              <a:t>Спасибо за уделенное время!</a:t>
            </a:r>
          </a:p>
        </p:txBody>
      </p:sp>
      <p:sp>
        <p:nvSpPr>
          <p:cNvPr id="10" name="Прямоугольник с одним усеченным углом 5">
            <a:extLst>
              <a:ext uri="{FF2B5EF4-FFF2-40B4-BE49-F238E27FC236}">
                <a16:creationId xmlns:a16="http://schemas.microsoft.com/office/drawing/2014/main" id="{4A73AAF6-A6C8-2922-5318-00FB3D7ECBA3}"/>
              </a:ext>
            </a:extLst>
          </p:cNvPr>
          <p:cNvSpPr/>
          <p:nvPr/>
        </p:nvSpPr>
        <p:spPr>
          <a:xfrm>
            <a:off x="1005800" y="760647"/>
            <a:ext cx="2843194" cy="2784489"/>
          </a:xfrm>
          <a:prstGeom prst="snip1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sz="12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174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с одним усеченным углом 2">
            <a:extLst>
              <a:ext uri="{FF2B5EF4-FFF2-40B4-BE49-F238E27FC236}">
                <a16:creationId xmlns:a16="http://schemas.microsoft.com/office/drawing/2014/main" id="{84F5218D-7EA5-E87A-5428-A9065418900C}"/>
              </a:ext>
            </a:extLst>
          </p:cNvPr>
          <p:cNvSpPr/>
          <p:nvPr/>
        </p:nvSpPr>
        <p:spPr>
          <a:xfrm>
            <a:off x="6112982" y="1016000"/>
            <a:ext cx="5744056" cy="2413000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E1C3ABBB-81BB-5251-246E-2E614C43352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4" b="12754"/>
          <a:stretch>
            <a:fillRect/>
          </a:stretch>
        </p:blipFill>
        <p:spPr>
          <a:xfrm>
            <a:off x="6284913" y="1133475"/>
            <a:ext cx="5227637" cy="2220913"/>
          </a:xfrm>
        </p:spPr>
      </p:pic>
      <p:sp>
        <p:nvSpPr>
          <p:cNvPr id="4" name="Прямоугольник с двумя учесеченными противолежащими углами 3">
            <a:extLst>
              <a:ext uri="{FF2B5EF4-FFF2-40B4-BE49-F238E27FC236}">
                <a16:creationId xmlns:a16="http://schemas.microsoft.com/office/drawing/2014/main" id="{EAC6BE12-13A7-AA34-29B3-F6395E296893}"/>
              </a:ext>
            </a:extLst>
          </p:cNvPr>
          <p:cNvSpPr/>
          <p:nvPr/>
        </p:nvSpPr>
        <p:spPr>
          <a:xfrm>
            <a:off x="371214" y="2798958"/>
            <a:ext cx="5364424" cy="1343098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5" name="Текст 8">
            <a:extLst>
              <a:ext uri="{FF2B5EF4-FFF2-40B4-BE49-F238E27FC236}">
                <a16:creationId xmlns:a16="http://schemas.microsoft.com/office/drawing/2014/main" id="{A65CE87C-31F5-F7C9-BFC0-083442875F5F}"/>
              </a:ext>
            </a:extLst>
          </p:cNvPr>
          <p:cNvSpPr txBox="1">
            <a:spLocks/>
          </p:cNvSpPr>
          <p:nvPr/>
        </p:nvSpPr>
        <p:spPr>
          <a:xfrm>
            <a:off x="775252" y="3350097"/>
            <a:ext cx="4556344" cy="618770"/>
          </a:xfrm>
          <a:prstGeom prst="rect">
            <a:avLst/>
          </a:prstGeom>
        </p:spPr>
        <p:txBody>
          <a:bodyPr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100" dirty="0"/>
              <a:t>Разработка игры для мобильного приложения, которая повысит финансовую грамотность клиентов розничного бизнеса и сегмента малого и среднего бизнеса.</a:t>
            </a:r>
          </a:p>
        </p:txBody>
      </p:sp>
      <p:sp>
        <p:nvSpPr>
          <p:cNvPr id="6" name="Текст 8">
            <a:extLst>
              <a:ext uri="{FF2B5EF4-FFF2-40B4-BE49-F238E27FC236}">
                <a16:creationId xmlns:a16="http://schemas.microsoft.com/office/drawing/2014/main" id="{32D7670A-4313-AE7C-DDA9-134ADC224C94}"/>
              </a:ext>
            </a:extLst>
          </p:cNvPr>
          <p:cNvSpPr txBox="1">
            <a:spLocks/>
          </p:cNvSpPr>
          <p:nvPr/>
        </p:nvSpPr>
        <p:spPr>
          <a:xfrm>
            <a:off x="1558339" y="2996161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Наименование задачи:</a:t>
            </a:r>
          </a:p>
        </p:txBody>
      </p:sp>
      <p:sp>
        <p:nvSpPr>
          <p:cNvPr id="7" name="Прямоугольник с двумя учесеченными противолежащими углами 6">
            <a:extLst>
              <a:ext uri="{FF2B5EF4-FFF2-40B4-BE49-F238E27FC236}">
                <a16:creationId xmlns:a16="http://schemas.microsoft.com/office/drawing/2014/main" id="{BA6E2E22-7CB7-D351-3003-12D0777AA84A}"/>
              </a:ext>
            </a:extLst>
          </p:cNvPr>
          <p:cNvSpPr/>
          <p:nvPr/>
        </p:nvSpPr>
        <p:spPr>
          <a:xfrm>
            <a:off x="371214" y="4336253"/>
            <a:ext cx="5364424" cy="1864523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8" name="Текст 8">
            <a:extLst>
              <a:ext uri="{FF2B5EF4-FFF2-40B4-BE49-F238E27FC236}">
                <a16:creationId xmlns:a16="http://schemas.microsoft.com/office/drawing/2014/main" id="{D8A04531-793D-BF7A-34F3-615C18C06BA5}"/>
              </a:ext>
            </a:extLst>
          </p:cNvPr>
          <p:cNvSpPr txBox="1">
            <a:spLocks/>
          </p:cNvSpPr>
          <p:nvPr/>
        </p:nvSpPr>
        <p:spPr>
          <a:xfrm>
            <a:off x="580642" y="4820479"/>
            <a:ext cx="4945565" cy="133781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r>
              <a:rPr lang="ru-RU" dirty="0"/>
              <a:t>Мы разработали игру, сочетающую в себе жанры </a:t>
            </a:r>
            <a:r>
              <a:rPr lang="en-US" dirty="0"/>
              <a:t>ZPG </a:t>
            </a:r>
            <a:br>
              <a:rPr lang="ru-RU" dirty="0"/>
            </a:br>
            <a:r>
              <a:rPr lang="ru-RU" dirty="0"/>
              <a:t>и графическую новеллу, в рамках которой клиенты проходят через различные стадии подготовки и к открытию бизнеса.</a:t>
            </a:r>
            <a:br>
              <a:rPr lang="ru-RU" dirty="0"/>
            </a:br>
            <a:br>
              <a:rPr lang="ru-RU" dirty="0"/>
            </a:br>
            <a:r>
              <a:rPr lang="ru-RU" dirty="0"/>
              <a:t> Мы хотим сказать пользователю – бизнес – это просто, особенно если использовать </a:t>
            </a:r>
            <a:r>
              <a:rPr lang="ru-RU" b="1" dirty="0"/>
              <a:t>правильные</a:t>
            </a:r>
            <a:r>
              <a:rPr lang="ru-RU" dirty="0"/>
              <a:t> </a:t>
            </a:r>
            <a:r>
              <a:rPr lang="ru-RU" b="1" dirty="0"/>
              <a:t>инструменты</a:t>
            </a:r>
            <a:r>
              <a:rPr lang="ru-RU" dirty="0"/>
              <a:t>. </a:t>
            </a:r>
            <a:br>
              <a:rPr lang="ru-RU" dirty="0"/>
            </a:br>
            <a:r>
              <a:rPr lang="ru-RU" dirty="0"/>
              <a:t>С помощью нашей игры можно понять, о чем нужно подумать при создании бизнеса, набраться опыта, и, по сути, отработать сценарии развития своего дела, на примере героев игры.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1B7AD7A-6B88-BC5A-8181-ABE8F90EF757}"/>
              </a:ext>
            </a:extLst>
          </p:cNvPr>
          <p:cNvSpPr txBox="1">
            <a:spLocks/>
          </p:cNvSpPr>
          <p:nvPr/>
        </p:nvSpPr>
        <p:spPr>
          <a:xfrm>
            <a:off x="1558339" y="4544813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Описание решения:</a:t>
            </a:r>
          </a:p>
        </p:txBody>
      </p:sp>
      <p:sp>
        <p:nvSpPr>
          <p:cNvPr id="10" name="Прямоугольник с двумя учесеченными противолежащими углами 9">
            <a:extLst>
              <a:ext uri="{FF2B5EF4-FFF2-40B4-BE49-F238E27FC236}">
                <a16:creationId xmlns:a16="http://schemas.microsoft.com/office/drawing/2014/main" id="{A588FF60-B556-13B0-1F84-F39798FCCFFC}"/>
              </a:ext>
            </a:extLst>
          </p:cNvPr>
          <p:cNvSpPr/>
          <p:nvPr/>
        </p:nvSpPr>
        <p:spPr>
          <a:xfrm>
            <a:off x="6096000" y="3619076"/>
            <a:ext cx="5761038" cy="25817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1" name="Текст 8">
            <a:extLst>
              <a:ext uri="{FF2B5EF4-FFF2-40B4-BE49-F238E27FC236}">
                <a16:creationId xmlns:a16="http://schemas.microsoft.com/office/drawing/2014/main" id="{79C36659-3CC2-1809-328B-B1EADACF56A8}"/>
              </a:ext>
            </a:extLst>
          </p:cNvPr>
          <p:cNvSpPr txBox="1">
            <a:spLocks/>
          </p:cNvSpPr>
          <p:nvPr/>
        </p:nvSpPr>
        <p:spPr>
          <a:xfrm>
            <a:off x="6474783" y="4375230"/>
            <a:ext cx="4945565" cy="155843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br>
              <a:rPr lang="ru-RU" dirty="0"/>
            </a:br>
            <a:r>
              <a:rPr lang="ru-RU" dirty="0"/>
              <a:t>Почва для масштабирования данного решения огромна – от создания новых историй </a:t>
            </a:r>
            <a:br>
              <a:rPr lang="ru-RU" dirty="0"/>
            </a:br>
            <a:r>
              <a:rPr lang="ru-RU" dirty="0"/>
              <a:t>на примерах различных бизнесов, до внедрения элементов </a:t>
            </a:r>
            <a:r>
              <a:rPr lang="en-US" dirty="0"/>
              <a:t>Tycoon-</a:t>
            </a:r>
            <a:r>
              <a:rPr lang="ru-RU" dirty="0"/>
              <a:t>жанра, с базовыми элементами администрирования и управления, </a:t>
            </a:r>
            <a:br>
              <a:rPr lang="ru-RU" dirty="0"/>
            </a:br>
            <a:r>
              <a:rPr lang="ru-RU" dirty="0"/>
              <a:t>в дополнение к сюжетной линии</a:t>
            </a:r>
          </a:p>
        </p:txBody>
      </p:sp>
      <p:sp>
        <p:nvSpPr>
          <p:cNvPr id="12" name="Текст 8">
            <a:extLst>
              <a:ext uri="{FF2B5EF4-FFF2-40B4-BE49-F238E27FC236}">
                <a16:creationId xmlns:a16="http://schemas.microsoft.com/office/drawing/2014/main" id="{172DB980-DE27-CB70-D229-6DDA98C418EF}"/>
              </a:ext>
            </a:extLst>
          </p:cNvPr>
          <p:cNvSpPr txBox="1">
            <a:spLocks/>
          </p:cNvSpPr>
          <p:nvPr/>
        </p:nvSpPr>
        <p:spPr>
          <a:xfrm>
            <a:off x="6163496" y="3846321"/>
            <a:ext cx="5629858" cy="52890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Как вы планируете дальше использовать </a:t>
            </a:r>
            <a:br>
              <a:rPr lang="ru-RU" b="1" dirty="0">
                <a:solidFill>
                  <a:schemeClr val="accent2"/>
                </a:solidFill>
              </a:rPr>
            </a:br>
            <a:r>
              <a:rPr lang="ru-RU" b="1" dirty="0">
                <a:solidFill>
                  <a:schemeClr val="accent2"/>
                </a:solidFill>
              </a:rPr>
              <a:t>или развивать ваше решение:</a:t>
            </a:r>
          </a:p>
        </p:txBody>
      </p:sp>
      <p:sp>
        <p:nvSpPr>
          <p:cNvPr id="13" name="Прямоугольник с двумя учесеченными противолежащими углами 12">
            <a:extLst>
              <a:ext uri="{FF2B5EF4-FFF2-40B4-BE49-F238E27FC236}">
                <a16:creationId xmlns:a16="http://schemas.microsoft.com/office/drawing/2014/main" id="{34A2F70F-68BC-72F9-09E0-CF28D94A9521}"/>
              </a:ext>
            </a:extLst>
          </p:cNvPr>
          <p:cNvSpPr/>
          <p:nvPr/>
        </p:nvSpPr>
        <p:spPr>
          <a:xfrm>
            <a:off x="371214" y="1028032"/>
            <a:ext cx="5364424" cy="1576729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4" name="Текст 8">
            <a:extLst>
              <a:ext uri="{FF2B5EF4-FFF2-40B4-BE49-F238E27FC236}">
                <a16:creationId xmlns:a16="http://schemas.microsoft.com/office/drawing/2014/main" id="{A66B04C6-E9BA-5BA2-7A5C-84468D491C57}"/>
              </a:ext>
            </a:extLst>
          </p:cNvPr>
          <p:cNvSpPr txBox="1">
            <a:spLocks/>
          </p:cNvSpPr>
          <p:nvPr/>
        </p:nvSpPr>
        <p:spPr>
          <a:xfrm>
            <a:off x="702554" y="1495848"/>
            <a:ext cx="4348812" cy="101512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Город: Москва</a:t>
            </a:r>
          </a:p>
          <a:p>
            <a:r>
              <a:rPr lang="ru-RU" dirty="0"/>
              <a:t>Количество человек: 3</a:t>
            </a:r>
          </a:p>
          <a:p>
            <a:r>
              <a:rPr lang="ru-RU" dirty="0"/>
              <a:t>Капитан команды: Никита Богатырёв</a:t>
            </a:r>
          </a:p>
        </p:txBody>
      </p:sp>
      <p:sp>
        <p:nvSpPr>
          <p:cNvPr id="15" name="Текст 8">
            <a:extLst>
              <a:ext uri="{FF2B5EF4-FFF2-40B4-BE49-F238E27FC236}">
                <a16:creationId xmlns:a16="http://schemas.microsoft.com/office/drawing/2014/main" id="{835E7A1E-FFEA-1C2F-65E6-56769FEFB842}"/>
              </a:ext>
            </a:extLst>
          </p:cNvPr>
          <p:cNvSpPr txBox="1">
            <a:spLocks/>
          </p:cNvSpPr>
          <p:nvPr/>
        </p:nvSpPr>
        <p:spPr>
          <a:xfrm>
            <a:off x="1558339" y="1179389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О команде</a:t>
            </a:r>
          </a:p>
        </p:txBody>
      </p:sp>
    </p:spTree>
    <p:extLst>
      <p:ext uri="{BB962C8B-B14F-4D97-AF65-F5344CB8AC3E}">
        <p14:creationId xmlns:p14="http://schemas.microsoft.com/office/powerpoint/2010/main" val="3539778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AC977F-019F-1EBC-A1EC-CEAA645B5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с двумя учесеченными противолежащими углами 18">
            <a:extLst>
              <a:ext uri="{FF2B5EF4-FFF2-40B4-BE49-F238E27FC236}">
                <a16:creationId xmlns:a16="http://schemas.microsoft.com/office/drawing/2014/main" id="{DB144DF4-BC6C-6132-A6AB-EA6D85FCF051}"/>
              </a:ext>
            </a:extLst>
          </p:cNvPr>
          <p:cNvSpPr/>
          <p:nvPr/>
        </p:nvSpPr>
        <p:spPr>
          <a:xfrm>
            <a:off x="1914345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sz="1600" b="1" dirty="0">
                <a:solidFill>
                  <a:schemeClr val="accent2"/>
                </a:solidFill>
              </a:rPr>
              <a:t>Никита Богатырёв</a:t>
            </a:r>
          </a:p>
        </p:txBody>
      </p:sp>
      <p:sp>
        <p:nvSpPr>
          <p:cNvPr id="20" name="Прямоугольник с двумя учесеченными противолежащими углами 19">
            <a:extLst>
              <a:ext uri="{FF2B5EF4-FFF2-40B4-BE49-F238E27FC236}">
                <a16:creationId xmlns:a16="http://schemas.microsoft.com/office/drawing/2014/main" id="{64147576-183D-C3F3-7CE0-A1EC79C248D4}"/>
              </a:ext>
            </a:extLst>
          </p:cNvPr>
          <p:cNvSpPr/>
          <p:nvPr/>
        </p:nvSpPr>
        <p:spPr>
          <a:xfrm>
            <a:off x="5105922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sz="1600" b="1" dirty="0">
                <a:solidFill>
                  <a:schemeClr val="accent2"/>
                </a:solidFill>
              </a:rPr>
              <a:t>Игорь Александров</a:t>
            </a:r>
          </a:p>
        </p:txBody>
      </p:sp>
      <p:sp>
        <p:nvSpPr>
          <p:cNvPr id="21" name="Прямоугольник с двумя учесеченными противолежащими углами 20">
            <a:extLst>
              <a:ext uri="{FF2B5EF4-FFF2-40B4-BE49-F238E27FC236}">
                <a16:creationId xmlns:a16="http://schemas.microsoft.com/office/drawing/2014/main" id="{AF370263-13A5-C54C-7A0E-B798A3BBB072}"/>
              </a:ext>
            </a:extLst>
          </p:cNvPr>
          <p:cNvSpPr/>
          <p:nvPr/>
        </p:nvSpPr>
        <p:spPr>
          <a:xfrm>
            <a:off x="8297500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sz="1600" b="1" dirty="0">
                <a:solidFill>
                  <a:schemeClr val="accent2"/>
                </a:solidFill>
              </a:rPr>
              <a:t>Вадим </a:t>
            </a:r>
            <a:r>
              <a:rPr lang="ru-RU" sz="1600" b="1" dirty="0" err="1">
                <a:solidFill>
                  <a:schemeClr val="accent2"/>
                </a:solidFill>
              </a:rPr>
              <a:t>Кибардин</a:t>
            </a:r>
            <a:endParaRPr lang="ru-RU" sz="1600" b="1" dirty="0">
              <a:solidFill>
                <a:schemeClr val="accent2"/>
              </a:solidFill>
            </a:endParaRPr>
          </a:p>
        </p:txBody>
      </p:sp>
      <p:sp>
        <p:nvSpPr>
          <p:cNvPr id="12" name="Прямоугольник с одним усеченным углом 11">
            <a:extLst>
              <a:ext uri="{FF2B5EF4-FFF2-40B4-BE49-F238E27FC236}">
                <a16:creationId xmlns:a16="http://schemas.microsoft.com/office/drawing/2014/main" id="{45CAE250-DBB1-9BFA-27FB-954552F49E5D}"/>
              </a:ext>
            </a:extLst>
          </p:cNvPr>
          <p:cNvSpPr/>
          <p:nvPr/>
        </p:nvSpPr>
        <p:spPr>
          <a:xfrm>
            <a:off x="8297500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8" name="Прямоугольник с одним усеченным углом 7">
            <a:extLst>
              <a:ext uri="{FF2B5EF4-FFF2-40B4-BE49-F238E27FC236}">
                <a16:creationId xmlns:a16="http://schemas.microsoft.com/office/drawing/2014/main" id="{201EAA2F-F365-D286-8F39-7CDE264CD87F}"/>
              </a:ext>
            </a:extLst>
          </p:cNvPr>
          <p:cNvSpPr/>
          <p:nvPr/>
        </p:nvSpPr>
        <p:spPr>
          <a:xfrm>
            <a:off x="1914345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0" name="Прямоугольник с одним усеченным углом 9">
            <a:extLst>
              <a:ext uri="{FF2B5EF4-FFF2-40B4-BE49-F238E27FC236}">
                <a16:creationId xmlns:a16="http://schemas.microsoft.com/office/drawing/2014/main" id="{A848CFE2-BF35-4DA4-FC48-6FD3A2D58765}"/>
              </a:ext>
            </a:extLst>
          </p:cNvPr>
          <p:cNvSpPr/>
          <p:nvPr/>
        </p:nvSpPr>
        <p:spPr>
          <a:xfrm>
            <a:off x="5105922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ADFA4405-6EC1-3A52-92A7-2CA2130BB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01186E4-8628-E85B-5488-514425604972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3" b="14863"/>
          <a:stretch>
            <a:fillRect/>
          </a:stretch>
        </p:blipFill>
        <p:spPr>
          <a:xfrm>
            <a:off x="2114550" y="1522413"/>
            <a:ext cx="1536700" cy="1439862"/>
          </a:xfr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7D28CE-4AFB-197F-25CB-8EFFC946B58C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83" b="16583"/>
          <a:stretch>
            <a:fillRect/>
          </a:stretch>
        </p:blipFill>
        <p:spPr>
          <a:xfrm>
            <a:off x="5300663" y="1522413"/>
            <a:ext cx="1536700" cy="1439862"/>
          </a:xfr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72578E1B-D9D4-3430-CF82-3075DA3756A3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" b="3151"/>
          <a:stretch/>
        </p:blipFill>
        <p:spPr>
          <a:xfrm>
            <a:off x="8481378" y="1522413"/>
            <a:ext cx="1536700" cy="1439862"/>
          </a:xfrm>
        </p:spPr>
      </p:pic>
      <p:sp>
        <p:nvSpPr>
          <p:cNvPr id="9" name="Текст 8">
            <a:extLst>
              <a:ext uri="{FF2B5EF4-FFF2-40B4-BE49-F238E27FC236}">
                <a16:creationId xmlns:a16="http://schemas.microsoft.com/office/drawing/2014/main" id="{8392728C-0D28-63FE-46DB-BBDA5226DAE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984574" y="4299415"/>
            <a:ext cx="1909925" cy="122598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ru-RU" b="1" dirty="0"/>
              <a:t>Капитан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Coding</a:t>
            </a:r>
            <a:endParaRPr lang="ru-RU" dirty="0"/>
          </a:p>
          <a:p>
            <a:r>
              <a:rPr lang="en-US" dirty="0"/>
              <a:t>@b_bagga</a:t>
            </a:r>
            <a:endParaRPr lang="ru-RU" dirty="0"/>
          </a:p>
          <a:p>
            <a:pPr>
              <a:buFont typeface="Wingdings" pitchFamily="2" charset="2"/>
              <a:buChar char="§"/>
            </a:pPr>
            <a:r>
              <a:rPr lang="ru-RU" dirty="0"/>
              <a:t>+79771072765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09FA2196-9D34-827B-ACEA-0E5E945660F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182896" y="4264316"/>
            <a:ext cx="1903181" cy="1576498"/>
          </a:xfrm>
        </p:spPr>
        <p:txBody>
          <a:bodyPr/>
          <a:lstStyle/>
          <a:p>
            <a:endParaRPr lang="ru-RU" dirty="0"/>
          </a:p>
          <a:p>
            <a:r>
              <a:rPr lang="en-US" dirty="0"/>
              <a:t>Product Manager</a:t>
            </a:r>
            <a:endParaRPr lang="ru-RU" dirty="0"/>
          </a:p>
          <a:p>
            <a:r>
              <a:rPr lang="en-US" dirty="0"/>
              <a:t>@veonicle </a:t>
            </a:r>
            <a:endParaRPr lang="ru-RU" dirty="0"/>
          </a:p>
          <a:p>
            <a:r>
              <a:rPr lang="ru-RU" dirty="0"/>
              <a:t>+79998600442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60DF70EE-E30A-9927-9407-11A722DC79E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349598" y="4264316"/>
            <a:ext cx="1843581" cy="157649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Project Manager</a:t>
            </a:r>
            <a:endParaRPr lang="ru-RU" dirty="0"/>
          </a:p>
          <a:p>
            <a:r>
              <a:rPr lang="en-US" dirty="0"/>
              <a:t>@VKIBARDIN</a:t>
            </a:r>
            <a:endParaRPr lang="ru-RU" dirty="0"/>
          </a:p>
          <a:p>
            <a:r>
              <a:rPr lang="ru-RU" dirty="0"/>
              <a:t>+79035301640</a:t>
            </a:r>
          </a:p>
          <a:p>
            <a:endParaRPr lang="ru-RU" dirty="0"/>
          </a:p>
        </p:txBody>
      </p:sp>
      <p:sp>
        <p:nvSpPr>
          <p:cNvPr id="30" name="Заголовок 6">
            <a:extLst>
              <a:ext uri="{FF2B5EF4-FFF2-40B4-BE49-F238E27FC236}">
                <a16:creationId xmlns:a16="http://schemas.microsoft.com/office/drawing/2014/main" id="{48239F35-CE0B-AFCD-2BA7-385C86D041C8}"/>
              </a:ext>
            </a:extLst>
          </p:cNvPr>
          <p:cNvSpPr txBox="1">
            <a:spLocks/>
          </p:cNvSpPr>
          <p:nvPr/>
        </p:nvSpPr>
        <p:spPr>
          <a:xfrm>
            <a:off x="371214" y="449787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578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97" b="1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Amatic SC" panose="00000500000000000000" pitchFamily="2" charset="-79"/>
              </a:defRPr>
            </a:lvl1pPr>
          </a:lstStyle>
          <a:p>
            <a:r>
              <a:rPr lang="ru-RU">
                <a:latin typeface="+mn-lt"/>
              </a:rPr>
              <a:t>КОМАНДА «1221»</a:t>
            </a:r>
            <a:endParaRPr lang="ru-R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2147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12D283-FCC2-40D9-9CEA-EF1BD3595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74006CB4-BD4D-EF41-3DCA-EDB126B84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9F7DE1A9-1AD8-0498-5446-8F5D40911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14" y="449787"/>
            <a:ext cx="9862734" cy="376138"/>
          </a:xfrm>
        </p:spPr>
        <p:txBody>
          <a:bodyPr/>
          <a:lstStyle/>
          <a:p>
            <a:r>
              <a:rPr lang="ru-RU" dirty="0">
                <a:latin typeface="+mn-lt"/>
              </a:rPr>
              <a:t>КОМАНДА «1221»</a:t>
            </a:r>
          </a:p>
        </p:txBody>
      </p:sp>
      <p:sp>
        <p:nvSpPr>
          <p:cNvPr id="35" name="Прямоугольник с двумя учесеченными противолежащими углами 34">
            <a:extLst>
              <a:ext uri="{FF2B5EF4-FFF2-40B4-BE49-F238E27FC236}">
                <a16:creationId xmlns:a16="http://schemas.microsoft.com/office/drawing/2014/main" id="{3982CAB9-CDEF-3A8E-5FFE-F886E7DC8FAC}"/>
              </a:ext>
            </a:extLst>
          </p:cNvPr>
          <p:cNvSpPr/>
          <p:nvPr/>
        </p:nvSpPr>
        <p:spPr>
          <a:xfrm>
            <a:off x="371214" y="1016000"/>
            <a:ext cx="5364424" cy="25817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37" name="Текст 8">
            <a:extLst>
              <a:ext uri="{FF2B5EF4-FFF2-40B4-BE49-F238E27FC236}">
                <a16:creationId xmlns:a16="http://schemas.microsoft.com/office/drawing/2014/main" id="{C7B87D78-5037-F48A-F05C-8E80D4A5A4D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6712" y="1708397"/>
            <a:ext cx="5122597" cy="172060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  <a:tabLst>
                <a:tab pos="3230563" algn="l"/>
              </a:tabLst>
            </a:pPr>
            <a:r>
              <a:rPr lang="ru-RU" dirty="0"/>
              <a:t>Никита – капитан команды, евангелист </a:t>
            </a:r>
            <a:r>
              <a:rPr lang="ru-RU" dirty="0" err="1"/>
              <a:t>фин-теха</a:t>
            </a:r>
            <a:r>
              <a:rPr lang="en-US" dirty="0"/>
              <a:t>.</a:t>
            </a:r>
            <a:r>
              <a:rPr lang="ru-RU" dirty="0"/>
              <a:t> Собрал нас вместе для поиска креативного решения в области повышения финансовой грамотности пользователей ГПБ. </a:t>
            </a:r>
          </a:p>
          <a:p>
            <a:pPr marL="0" indent="0">
              <a:buNone/>
              <a:tabLst>
                <a:tab pos="3230563" algn="l"/>
              </a:tabLst>
            </a:pPr>
            <a:r>
              <a:rPr lang="ru-RU" dirty="0"/>
              <a:t>Вадим – аудио-инженер, учившийся в Европе, а также идеолог </a:t>
            </a:r>
            <a:r>
              <a:rPr lang="en-US" dirty="0" err="1"/>
              <a:t>ProAV</a:t>
            </a:r>
            <a:r>
              <a:rPr lang="en-US" dirty="0"/>
              <a:t> / </a:t>
            </a:r>
            <a:r>
              <a:rPr lang="ru-RU" dirty="0"/>
              <a:t>мультимедиа индустрии, занимается </a:t>
            </a:r>
            <a:r>
              <a:rPr lang="en-US" dirty="0"/>
              <a:t>3D</a:t>
            </a:r>
            <a:r>
              <a:rPr lang="ru-RU" dirty="0"/>
              <a:t>.</a:t>
            </a:r>
          </a:p>
          <a:p>
            <a:pPr marL="0" indent="0">
              <a:buNone/>
              <a:tabLst>
                <a:tab pos="3230563" algn="l"/>
              </a:tabLst>
            </a:pPr>
            <a:r>
              <a:rPr lang="ru-RU" dirty="0"/>
              <a:t>Игорь – продакт менеджер и адепт геймификации. </a:t>
            </a:r>
          </a:p>
          <a:p>
            <a:pPr marL="0" indent="0">
              <a:buNone/>
              <a:tabLst>
                <a:tab pos="3230563" algn="l"/>
              </a:tabLst>
            </a:pPr>
            <a:r>
              <a:rPr lang="ru-RU" dirty="0"/>
              <a:t>Вместе – мы отличная команда, а наши </a:t>
            </a:r>
            <a:r>
              <a:rPr lang="ru-RU" dirty="0" err="1"/>
              <a:t>брейнштормы</a:t>
            </a:r>
            <a:r>
              <a:rPr lang="ru-RU" dirty="0"/>
              <a:t> – мощнейшее оружие против самых нетривиальных задач.</a:t>
            </a:r>
          </a:p>
        </p:txBody>
      </p:sp>
      <p:sp>
        <p:nvSpPr>
          <p:cNvPr id="38" name="Текст 8">
            <a:extLst>
              <a:ext uri="{FF2B5EF4-FFF2-40B4-BE49-F238E27FC236}">
                <a16:creationId xmlns:a16="http://schemas.microsoft.com/office/drawing/2014/main" id="{BAD76A99-219B-023F-35AA-74EDFF6A51FC}"/>
              </a:ext>
            </a:extLst>
          </p:cNvPr>
          <p:cNvSpPr txBox="1">
            <a:spLocks/>
          </p:cNvSpPr>
          <p:nvPr/>
        </p:nvSpPr>
        <p:spPr>
          <a:xfrm>
            <a:off x="1558339" y="1279645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Краткая история команды:</a:t>
            </a:r>
          </a:p>
        </p:txBody>
      </p:sp>
      <p:sp>
        <p:nvSpPr>
          <p:cNvPr id="39" name="Прямоугольник с двумя учесеченными противолежащими углами 38">
            <a:extLst>
              <a:ext uri="{FF2B5EF4-FFF2-40B4-BE49-F238E27FC236}">
                <a16:creationId xmlns:a16="http://schemas.microsoft.com/office/drawing/2014/main" id="{1E07537C-8583-F5E2-35CB-73C7FC251F50}"/>
              </a:ext>
            </a:extLst>
          </p:cNvPr>
          <p:cNvSpPr/>
          <p:nvPr/>
        </p:nvSpPr>
        <p:spPr>
          <a:xfrm>
            <a:off x="371214" y="3936163"/>
            <a:ext cx="11485824" cy="2264611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40" name="Текст 8">
            <a:extLst>
              <a:ext uri="{FF2B5EF4-FFF2-40B4-BE49-F238E27FC236}">
                <a16:creationId xmlns:a16="http://schemas.microsoft.com/office/drawing/2014/main" id="{A812662F-49C9-0A37-1671-EE5E187C65D2}"/>
              </a:ext>
            </a:extLst>
          </p:cNvPr>
          <p:cNvSpPr txBox="1">
            <a:spLocks/>
          </p:cNvSpPr>
          <p:nvPr/>
        </p:nvSpPr>
        <p:spPr>
          <a:xfrm>
            <a:off x="716693" y="4905560"/>
            <a:ext cx="10824516" cy="10553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Любая подобная задача – это всегда вызов, особенно в условиях ограниченного времени на создание </a:t>
            </a:r>
            <a:r>
              <a:rPr lang="en-US" dirty="0"/>
              <a:t>MVP.</a:t>
            </a:r>
          </a:p>
          <a:p>
            <a:pPr marL="0" indent="0" algn="ctr">
              <a:buNone/>
            </a:pPr>
            <a:r>
              <a:rPr lang="ru-RU" dirty="0"/>
              <a:t>Сессии, в рамках которых были продуманы варианты интеграции этого решения позволили всем нам раскрыть креативность и проявить находчивость в условиях ограниченных ресурсов. Ну и самим себе ответить на вопрос: а бизнес – это сложно? Или все же продукты о которых мы говорим способны помочь другим принять верное решение на пути к реализации цели? Но обо всём подробнее далее.</a:t>
            </a:r>
          </a:p>
        </p:txBody>
      </p:sp>
      <p:sp>
        <p:nvSpPr>
          <p:cNvPr id="41" name="Текст 8">
            <a:extLst>
              <a:ext uri="{FF2B5EF4-FFF2-40B4-BE49-F238E27FC236}">
                <a16:creationId xmlns:a16="http://schemas.microsoft.com/office/drawing/2014/main" id="{1AF2119E-43D8-37AF-C511-A59B0DD883B0}"/>
              </a:ext>
            </a:extLst>
          </p:cNvPr>
          <p:cNvSpPr txBox="1">
            <a:spLocks/>
          </p:cNvSpPr>
          <p:nvPr/>
        </p:nvSpPr>
        <p:spPr>
          <a:xfrm>
            <a:off x="716692" y="4176037"/>
            <a:ext cx="10824519" cy="567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С какими основными сложностями или вызовами </a:t>
            </a:r>
          </a:p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вы столкнулись и как их преодолели?</a:t>
            </a:r>
          </a:p>
        </p:txBody>
      </p:sp>
      <p:sp>
        <p:nvSpPr>
          <p:cNvPr id="42" name="Прямоугольник с двумя учесеченными противолежащими углами 41">
            <a:extLst>
              <a:ext uri="{FF2B5EF4-FFF2-40B4-BE49-F238E27FC236}">
                <a16:creationId xmlns:a16="http://schemas.microsoft.com/office/drawing/2014/main" id="{A3083F99-8301-BC13-38FA-1AC792139512}"/>
              </a:ext>
            </a:extLst>
          </p:cNvPr>
          <p:cNvSpPr/>
          <p:nvPr/>
        </p:nvSpPr>
        <p:spPr>
          <a:xfrm>
            <a:off x="6096000" y="1016000"/>
            <a:ext cx="5761038" cy="25817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43" name="Текст 8">
            <a:extLst>
              <a:ext uri="{FF2B5EF4-FFF2-40B4-BE49-F238E27FC236}">
                <a16:creationId xmlns:a16="http://schemas.microsoft.com/office/drawing/2014/main" id="{819ADE62-86A0-41CF-FEBE-6AC207E6AB95}"/>
              </a:ext>
            </a:extLst>
          </p:cNvPr>
          <p:cNvSpPr txBox="1">
            <a:spLocks/>
          </p:cNvSpPr>
          <p:nvPr/>
        </p:nvSpPr>
        <p:spPr>
          <a:xfrm>
            <a:off x="6474783" y="1772154"/>
            <a:ext cx="4945565" cy="165684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Данная проблема близка нам как и многим людям – как повысить свою собственную финансовую грамотность максимально эффективно? Как найти смелость открыть своё дело? Можно ли сделать это так, чтобы не обжечься? 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Ответить на эти вопросы мы решили с помощью нашего проекта для ЛЦТ 2025.</a:t>
            </a:r>
          </a:p>
        </p:txBody>
      </p:sp>
      <p:sp>
        <p:nvSpPr>
          <p:cNvPr id="44" name="Текст 8">
            <a:extLst>
              <a:ext uri="{FF2B5EF4-FFF2-40B4-BE49-F238E27FC236}">
                <a16:creationId xmlns:a16="http://schemas.microsoft.com/office/drawing/2014/main" id="{A0EBDB05-E223-F4C0-4AF4-743B80D718E1}"/>
              </a:ext>
            </a:extLst>
          </p:cNvPr>
          <p:cNvSpPr txBox="1">
            <a:spLocks/>
          </p:cNvSpPr>
          <p:nvPr/>
        </p:nvSpPr>
        <p:spPr>
          <a:xfrm>
            <a:off x="6163496" y="1243245"/>
            <a:ext cx="5629858" cy="52890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Почему вы выбрали именно эту задачу из предложенных на хакатоне?</a:t>
            </a:r>
          </a:p>
        </p:txBody>
      </p:sp>
    </p:spTree>
    <p:extLst>
      <p:ext uri="{BB962C8B-B14F-4D97-AF65-F5344CB8AC3E}">
        <p14:creationId xmlns:p14="http://schemas.microsoft.com/office/powerpoint/2010/main" val="2035511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A4CCBC2-CA42-F990-F4A3-BD1B928FE6B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" b="1057"/>
          <a:stretch>
            <a:fillRect/>
          </a:stretch>
        </p:blipFill>
        <p:spPr>
          <a:xfrm>
            <a:off x="1044575" y="1033463"/>
            <a:ext cx="1727200" cy="3657600"/>
          </a:xfrm>
          <a:noFill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1F806A9-85AE-74AC-F5F8-532A626B5BD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2" b="1014"/>
          <a:stretch>
            <a:fillRect/>
          </a:stretch>
        </p:blipFill>
        <p:spPr>
          <a:xfrm>
            <a:off x="3770313" y="1033463"/>
            <a:ext cx="1725612" cy="3657600"/>
          </a:xfrm>
          <a:noFill/>
          <a:ln>
            <a:noFill/>
          </a:ln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5D9255A-0B31-1703-D70B-2FA8C24352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16" b="1013"/>
          <a:stretch>
            <a:fillRect/>
          </a:stretch>
        </p:blipFill>
        <p:spPr>
          <a:xfrm>
            <a:off x="6753225" y="1038225"/>
            <a:ext cx="1725613" cy="3657600"/>
          </a:xfrm>
          <a:noFill/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F29AFEA-38C4-5FD1-DC25-B7A3A7BC791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5" b="1019"/>
          <a:stretch>
            <a:fillRect/>
          </a:stretch>
        </p:blipFill>
        <p:spPr>
          <a:xfrm>
            <a:off x="9621838" y="1014413"/>
            <a:ext cx="1725612" cy="3657600"/>
          </a:xfrm>
          <a:noFill/>
        </p:spPr>
      </p:pic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A7D045A-A8EF-4758-822A-D4C79AEC5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E888D882-21EA-4859-AD0B-F83535D5711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Истории для тех, кто хочет достичь большего, и всё, что нужно – просто начать…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4512A82-0FB0-43DF-93BA-4AAE010B0E7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Повышение финансовой грамотности </a:t>
            </a:r>
            <a:br>
              <a:rPr lang="ru-RU" dirty="0">
                <a:latin typeface="+mj-lt"/>
              </a:rPr>
            </a:br>
            <a:r>
              <a:rPr lang="ru-RU" dirty="0">
                <a:latin typeface="+mj-lt"/>
              </a:rPr>
              <a:t>через геймификацию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F3FD380F-869A-4817-B010-68C40DCD76C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lnSpcReduction="10000"/>
          </a:bodyPr>
          <a:lstStyle/>
          <a:p>
            <a:r>
              <a:rPr lang="ru-RU" dirty="0">
                <a:latin typeface="+mj-lt"/>
              </a:rPr>
              <a:t>Реальные ситуации</a:t>
            </a:r>
          </a:p>
          <a:p>
            <a:r>
              <a:rPr lang="ru-RU" dirty="0">
                <a:latin typeface="+mj-lt"/>
              </a:rPr>
              <a:t>Выбор</a:t>
            </a:r>
          </a:p>
          <a:p>
            <a:r>
              <a:rPr lang="ru-RU" dirty="0">
                <a:latin typeface="+mj-lt"/>
              </a:rPr>
              <a:t>Последствия</a:t>
            </a:r>
          </a:p>
          <a:p>
            <a:r>
              <a:rPr lang="ru-RU" dirty="0">
                <a:latin typeface="+mj-lt"/>
              </a:rPr>
              <a:t>Применение продуктов на практике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B78F308C-1886-4E54-A21C-8947C5BAC39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+mj-lt"/>
              </a:rPr>
              <a:t>Вдохновляющие истории и примеры, ведущие пользователя </a:t>
            </a:r>
            <a:br>
              <a:rPr lang="ru-RU" dirty="0">
                <a:latin typeface="+mj-lt"/>
              </a:rPr>
            </a:br>
            <a:r>
              <a:rPr lang="ru-RU" dirty="0">
                <a:latin typeface="+mj-lt"/>
              </a:rPr>
              <a:t>к цифровой реализации заветной мечты</a:t>
            </a:r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CB4C6CDC-BDA3-4BEA-B6D2-232205DB6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Игровой опыт «Мечты Сбываются»</a:t>
            </a:r>
          </a:p>
        </p:txBody>
      </p:sp>
      <p:grpSp>
        <p:nvGrpSpPr>
          <p:cNvPr id="122" name="Группа 121">
            <a:extLst>
              <a:ext uri="{FF2B5EF4-FFF2-40B4-BE49-F238E27FC236}">
                <a16:creationId xmlns:a16="http://schemas.microsoft.com/office/drawing/2014/main" id="{31250022-45D9-F12D-3C47-EF28765F4C31}"/>
              </a:ext>
            </a:extLst>
          </p:cNvPr>
          <p:cNvGrpSpPr/>
          <p:nvPr/>
        </p:nvGrpSpPr>
        <p:grpSpPr>
          <a:xfrm>
            <a:off x="997191" y="990797"/>
            <a:ext cx="1821822" cy="3745203"/>
            <a:chOff x="5193506" y="1574006"/>
            <a:chExt cx="1802607" cy="3705701"/>
          </a:xfrm>
        </p:grpSpPr>
        <p:sp>
          <p:nvSpPr>
            <p:cNvPr id="123" name="Полилиния: фигура 13">
              <a:extLst>
                <a:ext uri="{FF2B5EF4-FFF2-40B4-BE49-F238E27FC236}">
                  <a16:creationId xmlns:a16="http://schemas.microsoft.com/office/drawing/2014/main" id="{24AEA150-DD4F-B078-FF83-FEE03143696E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4" name="Полилиния: фигура 14">
              <a:extLst>
                <a:ext uri="{FF2B5EF4-FFF2-40B4-BE49-F238E27FC236}">
                  <a16:creationId xmlns:a16="http://schemas.microsoft.com/office/drawing/2014/main" id="{99E94FA1-5BB5-0D58-4BBD-DE5C76358423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5" name="Полилиния: фигура 15">
              <a:extLst>
                <a:ext uri="{FF2B5EF4-FFF2-40B4-BE49-F238E27FC236}">
                  <a16:creationId xmlns:a16="http://schemas.microsoft.com/office/drawing/2014/main" id="{EC571396-05D0-35C1-5295-C7D257F4D92F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" name="Полилиния: фигура 16">
              <a:extLst>
                <a:ext uri="{FF2B5EF4-FFF2-40B4-BE49-F238E27FC236}">
                  <a16:creationId xmlns:a16="http://schemas.microsoft.com/office/drawing/2014/main" id="{9B732ADF-E9DA-13D4-42DD-BC54854010DA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" name="Полилиния: фигура 17">
              <a:extLst>
                <a:ext uri="{FF2B5EF4-FFF2-40B4-BE49-F238E27FC236}">
                  <a16:creationId xmlns:a16="http://schemas.microsoft.com/office/drawing/2014/main" id="{0678F81A-528D-A550-D258-6BBE42EEC68D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" name="Полилиния: фигура 18">
              <a:extLst>
                <a:ext uri="{FF2B5EF4-FFF2-40B4-BE49-F238E27FC236}">
                  <a16:creationId xmlns:a16="http://schemas.microsoft.com/office/drawing/2014/main" id="{25414295-E7C9-1A32-CA87-C03CF520D7C8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" name="Полилиния: фигура 19">
              <a:extLst>
                <a:ext uri="{FF2B5EF4-FFF2-40B4-BE49-F238E27FC236}">
                  <a16:creationId xmlns:a16="http://schemas.microsoft.com/office/drawing/2014/main" id="{E8A820F9-852B-9D6F-4958-7115D82B7838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" name="Полилиния: фигура 20">
              <a:extLst>
                <a:ext uri="{FF2B5EF4-FFF2-40B4-BE49-F238E27FC236}">
                  <a16:creationId xmlns:a16="http://schemas.microsoft.com/office/drawing/2014/main" id="{A1CF9CF3-386D-EAF7-4826-6711831475A0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" name="Полилиния: фигура 21">
              <a:extLst>
                <a:ext uri="{FF2B5EF4-FFF2-40B4-BE49-F238E27FC236}">
                  <a16:creationId xmlns:a16="http://schemas.microsoft.com/office/drawing/2014/main" id="{96508A4E-34F4-C72C-8A4A-3D35D6C3DB38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" name="Полилиния: фигура 22">
              <a:extLst>
                <a:ext uri="{FF2B5EF4-FFF2-40B4-BE49-F238E27FC236}">
                  <a16:creationId xmlns:a16="http://schemas.microsoft.com/office/drawing/2014/main" id="{51EB21C3-71D0-415B-6856-697384359B8F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" name="Полилиния: фигура 23">
              <a:extLst>
                <a:ext uri="{FF2B5EF4-FFF2-40B4-BE49-F238E27FC236}">
                  <a16:creationId xmlns:a16="http://schemas.microsoft.com/office/drawing/2014/main" id="{0466A1BA-47FF-C618-565D-0CBFDCEEC700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" name="Полилиния: фигура 24">
              <a:extLst>
                <a:ext uri="{FF2B5EF4-FFF2-40B4-BE49-F238E27FC236}">
                  <a16:creationId xmlns:a16="http://schemas.microsoft.com/office/drawing/2014/main" id="{75E55049-DE9B-98AC-BB13-FCA1570B68F3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" name="Полилиния: фигура 25">
              <a:extLst>
                <a:ext uri="{FF2B5EF4-FFF2-40B4-BE49-F238E27FC236}">
                  <a16:creationId xmlns:a16="http://schemas.microsoft.com/office/drawing/2014/main" id="{CF905F48-77CA-03E7-97ED-1F92F9A828BD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" name="Полилиния: фигура 26">
              <a:extLst>
                <a:ext uri="{FF2B5EF4-FFF2-40B4-BE49-F238E27FC236}">
                  <a16:creationId xmlns:a16="http://schemas.microsoft.com/office/drawing/2014/main" id="{CEBF0B75-055D-4965-772F-47AD1E433B65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" name="Полилиния: фигура 27">
              <a:extLst>
                <a:ext uri="{FF2B5EF4-FFF2-40B4-BE49-F238E27FC236}">
                  <a16:creationId xmlns:a16="http://schemas.microsoft.com/office/drawing/2014/main" id="{F00C9732-1E60-E852-DA70-EE392525EF29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" name="Полилиния: фигура 28">
              <a:extLst>
                <a:ext uri="{FF2B5EF4-FFF2-40B4-BE49-F238E27FC236}">
                  <a16:creationId xmlns:a16="http://schemas.microsoft.com/office/drawing/2014/main" id="{5AFC5E81-BD49-8854-AE72-7FFF0DE9D257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" name="Полилиния: фигура 29">
              <a:extLst>
                <a:ext uri="{FF2B5EF4-FFF2-40B4-BE49-F238E27FC236}">
                  <a16:creationId xmlns:a16="http://schemas.microsoft.com/office/drawing/2014/main" id="{476EA956-DA6E-38F4-E41E-39CD4275DD9C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" name="Полилиния: фигура 30">
              <a:extLst>
                <a:ext uri="{FF2B5EF4-FFF2-40B4-BE49-F238E27FC236}">
                  <a16:creationId xmlns:a16="http://schemas.microsoft.com/office/drawing/2014/main" id="{38BA4330-968A-CD08-C32A-1AB62BA4060E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" name="Полилиния: фигура 31">
              <a:extLst>
                <a:ext uri="{FF2B5EF4-FFF2-40B4-BE49-F238E27FC236}">
                  <a16:creationId xmlns:a16="http://schemas.microsoft.com/office/drawing/2014/main" id="{139C8CA0-F4D9-106C-2539-EAC9FFE03A98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142" name="Рисунок 141">
              <a:extLst>
                <a:ext uri="{FF2B5EF4-FFF2-40B4-BE49-F238E27FC236}">
                  <a16:creationId xmlns:a16="http://schemas.microsoft.com/office/drawing/2014/main" id="{B710F069-E351-BE87-1018-2661A76A8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143" name="Полилиния: фигура 33">
              <a:extLst>
                <a:ext uri="{FF2B5EF4-FFF2-40B4-BE49-F238E27FC236}">
                  <a16:creationId xmlns:a16="http://schemas.microsoft.com/office/drawing/2014/main" id="{71E4939B-0E00-8909-8012-C8043D8DCAD7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" name="Полилиния: фигура 34">
              <a:extLst>
                <a:ext uri="{FF2B5EF4-FFF2-40B4-BE49-F238E27FC236}">
                  <a16:creationId xmlns:a16="http://schemas.microsoft.com/office/drawing/2014/main" id="{5C4DB02A-9E60-644A-BD04-122262EA9CF5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" name="Полилиния: фигура 35">
              <a:extLst>
                <a:ext uri="{FF2B5EF4-FFF2-40B4-BE49-F238E27FC236}">
                  <a16:creationId xmlns:a16="http://schemas.microsoft.com/office/drawing/2014/main" id="{A8C103F3-04F0-28A6-D985-85A41641334F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" name="Полилиния: фигура 36">
              <a:extLst>
                <a:ext uri="{FF2B5EF4-FFF2-40B4-BE49-F238E27FC236}">
                  <a16:creationId xmlns:a16="http://schemas.microsoft.com/office/drawing/2014/main" id="{672B7A39-41AC-BB07-5409-21F650DF0E89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47" name="Группа 146">
            <a:extLst>
              <a:ext uri="{FF2B5EF4-FFF2-40B4-BE49-F238E27FC236}">
                <a16:creationId xmlns:a16="http://schemas.microsoft.com/office/drawing/2014/main" id="{6F6876AF-B1D2-D1B1-91CC-C9E4B6B41445}"/>
              </a:ext>
            </a:extLst>
          </p:cNvPr>
          <p:cNvGrpSpPr/>
          <p:nvPr/>
        </p:nvGrpSpPr>
        <p:grpSpPr>
          <a:xfrm>
            <a:off x="3730724" y="990797"/>
            <a:ext cx="1821822" cy="3745203"/>
            <a:chOff x="5193506" y="1574006"/>
            <a:chExt cx="1802607" cy="3705701"/>
          </a:xfrm>
        </p:grpSpPr>
        <p:sp>
          <p:nvSpPr>
            <p:cNvPr id="148" name="Полилиния: фигура 13">
              <a:extLst>
                <a:ext uri="{FF2B5EF4-FFF2-40B4-BE49-F238E27FC236}">
                  <a16:creationId xmlns:a16="http://schemas.microsoft.com/office/drawing/2014/main" id="{E8AC8241-89F5-74DB-F469-C2BA9BE0C024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9" name="Полилиния: фигура 14">
              <a:extLst>
                <a:ext uri="{FF2B5EF4-FFF2-40B4-BE49-F238E27FC236}">
                  <a16:creationId xmlns:a16="http://schemas.microsoft.com/office/drawing/2014/main" id="{84434B8C-47C7-6BE9-D4B7-0B893BCC5BD5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0" name="Полилиния: фигура 15">
              <a:extLst>
                <a:ext uri="{FF2B5EF4-FFF2-40B4-BE49-F238E27FC236}">
                  <a16:creationId xmlns:a16="http://schemas.microsoft.com/office/drawing/2014/main" id="{5263283D-705A-5613-18ED-E80BDE52AFCA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" name="Полилиния: фигура 16">
              <a:extLst>
                <a:ext uri="{FF2B5EF4-FFF2-40B4-BE49-F238E27FC236}">
                  <a16:creationId xmlns:a16="http://schemas.microsoft.com/office/drawing/2014/main" id="{744D4512-D838-3AD8-499E-05E6B87490C1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" name="Полилиния: фигура 17">
              <a:extLst>
                <a:ext uri="{FF2B5EF4-FFF2-40B4-BE49-F238E27FC236}">
                  <a16:creationId xmlns:a16="http://schemas.microsoft.com/office/drawing/2014/main" id="{57B1D57F-7138-34E6-ADEF-6E34A735ABB4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" name="Полилиния: фигура 18">
              <a:extLst>
                <a:ext uri="{FF2B5EF4-FFF2-40B4-BE49-F238E27FC236}">
                  <a16:creationId xmlns:a16="http://schemas.microsoft.com/office/drawing/2014/main" id="{F820A8CD-CB50-CF85-631E-0D2ABB0DA0AE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" name="Полилиния: фигура 19">
              <a:extLst>
                <a:ext uri="{FF2B5EF4-FFF2-40B4-BE49-F238E27FC236}">
                  <a16:creationId xmlns:a16="http://schemas.microsoft.com/office/drawing/2014/main" id="{E04E2701-FE1E-5CC3-36AF-B4B9D29FD242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" name="Полилиния: фигура 20">
              <a:extLst>
                <a:ext uri="{FF2B5EF4-FFF2-40B4-BE49-F238E27FC236}">
                  <a16:creationId xmlns:a16="http://schemas.microsoft.com/office/drawing/2014/main" id="{8CD1AA2D-A392-D1E3-DF78-0AEA26501DA0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" name="Полилиния: фигура 21">
              <a:extLst>
                <a:ext uri="{FF2B5EF4-FFF2-40B4-BE49-F238E27FC236}">
                  <a16:creationId xmlns:a16="http://schemas.microsoft.com/office/drawing/2014/main" id="{2C59B60B-FC7B-96E9-43B4-E6248B35E7F8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" name="Полилиния: фигура 22">
              <a:extLst>
                <a:ext uri="{FF2B5EF4-FFF2-40B4-BE49-F238E27FC236}">
                  <a16:creationId xmlns:a16="http://schemas.microsoft.com/office/drawing/2014/main" id="{C1F8F87E-2226-19FB-7129-485EFF2952F3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" name="Полилиния: фигура 23">
              <a:extLst>
                <a:ext uri="{FF2B5EF4-FFF2-40B4-BE49-F238E27FC236}">
                  <a16:creationId xmlns:a16="http://schemas.microsoft.com/office/drawing/2014/main" id="{19CF104F-7F1A-9575-3974-58D1C393CB8C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" name="Полилиния: фигура 24">
              <a:extLst>
                <a:ext uri="{FF2B5EF4-FFF2-40B4-BE49-F238E27FC236}">
                  <a16:creationId xmlns:a16="http://schemas.microsoft.com/office/drawing/2014/main" id="{08D91672-4E5C-7BA4-1CE5-A30F3A8D8B90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" name="Полилиния: фигура 25">
              <a:extLst>
                <a:ext uri="{FF2B5EF4-FFF2-40B4-BE49-F238E27FC236}">
                  <a16:creationId xmlns:a16="http://schemas.microsoft.com/office/drawing/2014/main" id="{0E644CEA-C8F9-E939-4113-FFB9CC6A10CB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" name="Полилиния: фигура 26">
              <a:extLst>
                <a:ext uri="{FF2B5EF4-FFF2-40B4-BE49-F238E27FC236}">
                  <a16:creationId xmlns:a16="http://schemas.microsoft.com/office/drawing/2014/main" id="{A9463AC2-3CBD-AD7F-C2FC-3E6B8898F615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" name="Полилиния: фигура 27">
              <a:extLst>
                <a:ext uri="{FF2B5EF4-FFF2-40B4-BE49-F238E27FC236}">
                  <a16:creationId xmlns:a16="http://schemas.microsoft.com/office/drawing/2014/main" id="{A0B742DC-234C-DFDF-1731-F5483C135F77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" name="Полилиния: фигура 28">
              <a:extLst>
                <a:ext uri="{FF2B5EF4-FFF2-40B4-BE49-F238E27FC236}">
                  <a16:creationId xmlns:a16="http://schemas.microsoft.com/office/drawing/2014/main" id="{295E8F4E-2D3F-0442-68E4-45516C2C0F73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" name="Полилиния: фигура 29">
              <a:extLst>
                <a:ext uri="{FF2B5EF4-FFF2-40B4-BE49-F238E27FC236}">
                  <a16:creationId xmlns:a16="http://schemas.microsoft.com/office/drawing/2014/main" id="{EC3523CB-F469-D234-C98C-68A35D5DC1EE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" name="Полилиния: фигура 30">
              <a:extLst>
                <a:ext uri="{FF2B5EF4-FFF2-40B4-BE49-F238E27FC236}">
                  <a16:creationId xmlns:a16="http://schemas.microsoft.com/office/drawing/2014/main" id="{C1E692C9-11C7-FD16-0691-269E9730C0D7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" name="Полилиния: фигура 31">
              <a:extLst>
                <a:ext uri="{FF2B5EF4-FFF2-40B4-BE49-F238E27FC236}">
                  <a16:creationId xmlns:a16="http://schemas.microsoft.com/office/drawing/2014/main" id="{8A8BCBC3-F8B9-E268-FA91-BE0B91504CB7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167" name="Рисунок 166">
              <a:extLst>
                <a:ext uri="{FF2B5EF4-FFF2-40B4-BE49-F238E27FC236}">
                  <a16:creationId xmlns:a16="http://schemas.microsoft.com/office/drawing/2014/main" id="{275DD60F-C19A-9738-1499-379E38B89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168" name="Полилиния: фигура 33">
              <a:extLst>
                <a:ext uri="{FF2B5EF4-FFF2-40B4-BE49-F238E27FC236}">
                  <a16:creationId xmlns:a16="http://schemas.microsoft.com/office/drawing/2014/main" id="{0C1A32E6-71CE-D73A-D08C-E614CC7D3E3D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" name="Полилиния: фигура 34">
              <a:extLst>
                <a:ext uri="{FF2B5EF4-FFF2-40B4-BE49-F238E27FC236}">
                  <a16:creationId xmlns:a16="http://schemas.microsoft.com/office/drawing/2014/main" id="{F634A189-F19F-9C70-5515-9E924535DC98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" name="Полилиния: фигура 35">
              <a:extLst>
                <a:ext uri="{FF2B5EF4-FFF2-40B4-BE49-F238E27FC236}">
                  <a16:creationId xmlns:a16="http://schemas.microsoft.com/office/drawing/2014/main" id="{FEC821A6-0C1B-A5D1-4EE3-7BC96AF6DC8D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" name="Полилиния: фигура 36">
              <a:extLst>
                <a:ext uri="{FF2B5EF4-FFF2-40B4-BE49-F238E27FC236}">
                  <a16:creationId xmlns:a16="http://schemas.microsoft.com/office/drawing/2014/main" id="{DCBB9EDB-AF53-F46A-71B2-6496483F87B8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72" name="Группа 171">
            <a:extLst>
              <a:ext uri="{FF2B5EF4-FFF2-40B4-BE49-F238E27FC236}">
                <a16:creationId xmlns:a16="http://schemas.microsoft.com/office/drawing/2014/main" id="{28B88200-E25B-E61C-1E68-2D2C2B01BCE5}"/>
              </a:ext>
            </a:extLst>
          </p:cNvPr>
          <p:cNvGrpSpPr/>
          <p:nvPr/>
        </p:nvGrpSpPr>
        <p:grpSpPr>
          <a:xfrm>
            <a:off x="6699146" y="990797"/>
            <a:ext cx="1821822" cy="3745203"/>
            <a:chOff x="5193506" y="1574006"/>
            <a:chExt cx="1802607" cy="3705701"/>
          </a:xfrm>
        </p:grpSpPr>
        <p:sp>
          <p:nvSpPr>
            <p:cNvPr id="173" name="Полилиния: фигура 13">
              <a:extLst>
                <a:ext uri="{FF2B5EF4-FFF2-40B4-BE49-F238E27FC236}">
                  <a16:creationId xmlns:a16="http://schemas.microsoft.com/office/drawing/2014/main" id="{A9CDA20E-DC0B-7574-8A53-2FE5A69E3137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4" name="Полилиния: фигура 14">
              <a:extLst>
                <a:ext uri="{FF2B5EF4-FFF2-40B4-BE49-F238E27FC236}">
                  <a16:creationId xmlns:a16="http://schemas.microsoft.com/office/drawing/2014/main" id="{C6EDF764-F67B-E72A-96F7-9AD40839714F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5" name="Полилиния: фигура 15">
              <a:extLst>
                <a:ext uri="{FF2B5EF4-FFF2-40B4-BE49-F238E27FC236}">
                  <a16:creationId xmlns:a16="http://schemas.microsoft.com/office/drawing/2014/main" id="{3FAA0615-8C83-2C58-58C1-270E46BD11DD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" name="Полилиния: фигура 16">
              <a:extLst>
                <a:ext uri="{FF2B5EF4-FFF2-40B4-BE49-F238E27FC236}">
                  <a16:creationId xmlns:a16="http://schemas.microsoft.com/office/drawing/2014/main" id="{6DA7610E-8695-F698-FBE5-F1EA1A34BCA3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" name="Полилиния: фигура 17">
              <a:extLst>
                <a:ext uri="{FF2B5EF4-FFF2-40B4-BE49-F238E27FC236}">
                  <a16:creationId xmlns:a16="http://schemas.microsoft.com/office/drawing/2014/main" id="{C2B0886E-C1A1-F8FB-DE0A-7E00B1A70124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" name="Полилиния: фигура 18">
              <a:extLst>
                <a:ext uri="{FF2B5EF4-FFF2-40B4-BE49-F238E27FC236}">
                  <a16:creationId xmlns:a16="http://schemas.microsoft.com/office/drawing/2014/main" id="{F6E82E9D-82A0-F318-F846-F9AA582ADCE6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" name="Полилиния: фигура 19">
              <a:extLst>
                <a:ext uri="{FF2B5EF4-FFF2-40B4-BE49-F238E27FC236}">
                  <a16:creationId xmlns:a16="http://schemas.microsoft.com/office/drawing/2014/main" id="{6CD40789-5D3D-6EE9-2675-745C2BDC6538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" name="Полилиния: фигура 20">
              <a:extLst>
                <a:ext uri="{FF2B5EF4-FFF2-40B4-BE49-F238E27FC236}">
                  <a16:creationId xmlns:a16="http://schemas.microsoft.com/office/drawing/2014/main" id="{158DFE1D-B6C8-7D8D-1E07-17C4E0EEF550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" name="Полилиния: фигура 21">
              <a:extLst>
                <a:ext uri="{FF2B5EF4-FFF2-40B4-BE49-F238E27FC236}">
                  <a16:creationId xmlns:a16="http://schemas.microsoft.com/office/drawing/2014/main" id="{D8DEFA81-42B3-5DA3-7630-FDBDF31D670E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" name="Полилиния: фигура 22">
              <a:extLst>
                <a:ext uri="{FF2B5EF4-FFF2-40B4-BE49-F238E27FC236}">
                  <a16:creationId xmlns:a16="http://schemas.microsoft.com/office/drawing/2014/main" id="{BB1811A3-3629-FDD8-6775-7826417B17BB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" name="Полилиния: фигура 23">
              <a:extLst>
                <a:ext uri="{FF2B5EF4-FFF2-40B4-BE49-F238E27FC236}">
                  <a16:creationId xmlns:a16="http://schemas.microsoft.com/office/drawing/2014/main" id="{0C885996-2D3E-94A9-F80B-759C2B77BEFD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" name="Полилиния: фигура 24">
              <a:extLst>
                <a:ext uri="{FF2B5EF4-FFF2-40B4-BE49-F238E27FC236}">
                  <a16:creationId xmlns:a16="http://schemas.microsoft.com/office/drawing/2014/main" id="{7A637849-F366-366B-2B72-613C030A10ED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" name="Полилиния: фигура 25">
              <a:extLst>
                <a:ext uri="{FF2B5EF4-FFF2-40B4-BE49-F238E27FC236}">
                  <a16:creationId xmlns:a16="http://schemas.microsoft.com/office/drawing/2014/main" id="{110EFEA7-7F4A-95B8-43B8-6F88654392F3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" name="Полилиния: фигура 26">
              <a:extLst>
                <a:ext uri="{FF2B5EF4-FFF2-40B4-BE49-F238E27FC236}">
                  <a16:creationId xmlns:a16="http://schemas.microsoft.com/office/drawing/2014/main" id="{6775B6E1-3AE7-DCB7-993C-A3BB57DEB079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" name="Полилиния: фигура 27">
              <a:extLst>
                <a:ext uri="{FF2B5EF4-FFF2-40B4-BE49-F238E27FC236}">
                  <a16:creationId xmlns:a16="http://schemas.microsoft.com/office/drawing/2014/main" id="{A1B076D4-6F0A-6994-8304-90264BE47B6C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" name="Полилиния: фигура 28">
              <a:extLst>
                <a:ext uri="{FF2B5EF4-FFF2-40B4-BE49-F238E27FC236}">
                  <a16:creationId xmlns:a16="http://schemas.microsoft.com/office/drawing/2014/main" id="{03D70E49-6A46-60F0-235C-230EB8697FFF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" name="Полилиния: фигура 29">
              <a:extLst>
                <a:ext uri="{FF2B5EF4-FFF2-40B4-BE49-F238E27FC236}">
                  <a16:creationId xmlns:a16="http://schemas.microsoft.com/office/drawing/2014/main" id="{638DC947-2E6A-E1E4-48C6-C82F296AF48F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" name="Полилиния: фигура 30">
              <a:extLst>
                <a:ext uri="{FF2B5EF4-FFF2-40B4-BE49-F238E27FC236}">
                  <a16:creationId xmlns:a16="http://schemas.microsoft.com/office/drawing/2014/main" id="{2133978C-A68D-962F-7B3F-8C121D583304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" name="Полилиния: фигура 31">
              <a:extLst>
                <a:ext uri="{FF2B5EF4-FFF2-40B4-BE49-F238E27FC236}">
                  <a16:creationId xmlns:a16="http://schemas.microsoft.com/office/drawing/2014/main" id="{E7337AD2-C975-8EEA-309F-C9BEC7D9B80A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192" name="Рисунок 191">
              <a:extLst>
                <a:ext uri="{FF2B5EF4-FFF2-40B4-BE49-F238E27FC236}">
                  <a16:creationId xmlns:a16="http://schemas.microsoft.com/office/drawing/2014/main" id="{EBC94221-5003-CC9C-1BA6-39584F78B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193" name="Полилиния: фигура 33">
              <a:extLst>
                <a:ext uri="{FF2B5EF4-FFF2-40B4-BE49-F238E27FC236}">
                  <a16:creationId xmlns:a16="http://schemas.microsoft.com/office/drawing/2014/main" id="{D717B4FB-A27A-CAA6-3D77-01AD01672953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" name="Полилиния: фигура 34">
              <a:extLst>
                <a:ext uri="{FF2B5EF4-FFF2-40B4-BE49-F238E27FC236}">
                  <a16:creationId xmlns:a16="http://schemas.microsoft.com/office/drawing/2014/main" id="{34C8B6EF-76B0-66A8-48F8-451128B8EF55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" name="Полилиния: фигура 35">
              <a:extLst>
                <a:ext uri="{FF2B5EF4-FFF2-40B4-BE49-F238E27FC236}">
                  <a16:creationId xmlns:a16="http://schemas.microsoft.com/office/drawing/2014/main" id="{C4E22E47-5653-9FC4-E418-B13F750799A0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" name="Полилиния: фигура 36">
              <a:extLst>
                <a:ext uri="{FF2B5EF4-FFF2-40B4-BE49-F238E27FC236}">
                  <a16:creationId xmlns:a16="http://schemas.microsoft.com/office/drawing/2014/main" id="{288CF8AC-8E86-147B-676C-4A0A4618F6E0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97" name="Группа 196">
            <a:extLst>
              <a:ext uri="{FF2B5EF4-FFF2-40B4-BE49-F238E27FC236}">
                <a16:creationId xmlns:a16="http://schemas.microsoft.com/office/drawing/2014/main" id="{09B9B184-25F2-7359-333D-5EB9A60B8EFD}"/>
              </a:ext>
            </a:extLst>
          </p:cNvPr>
          <p:cNvGrpSpPr/>
          <p:nvPr/>
        </p:nvGrpSpPr>
        <p:grpSpPr>
          <a:xfrm>
            <a:off x="9575248" y="961760"/>
            <a:ext cx="1821822" cy="3745203"/>
            <a:chOff x="5193506" y="1574006"/>
            <a:chExt cx="1802607" cy="3705701"/>
          </a:xfrm>
        </p:grpSpPr>
        <p:sp>
          <p:nvSpPr>
            <p:cNvPr id="198" name="Полилиния: фигура 13">
              <a:extLst>
                <a:ext uri="{FF2B5EF4-FFF2-40B4-BE49-F238E27FC236}">
                  <a16:creationId xmlns:a16="http://schemas.microsoft.com/office/drawing/2014/main" id="{E3F377FC-00D5-EF59-5B13-016CF3D10D8E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99" name="Полилиния: фигура 14">
              <a:extLst>
                <a:ext uri="{FF2B5EF4-FFF2-40B4-BE49-F238E27FC236}">
                  <a16:creationId xmlns:a16="http://schemas.microsoft.com/office/drawing/2014/main" id="{FC792052-29C1-6D35-7F6B-79A599C639D7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200" name="Полилиния: фигура 15">
              <a:extLst>
                <a:ext uri="{FF2B5EF4-FFF2-40B4-BE49-F238E27FC236}">
                  <a16:creationId xmlns:a16="http://schemas.microsoft.com/office/drawing/2014/main" id="{E5A98475-EA25-67D6-4D5F-15BF00331AEB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" name="Полилиния: фигура 16">
              <a:extLst>
                <a:ext uri="{FF2B5EF4-FFF2-40B4-BE49-F238E27FC236}">
                  <a16:creationId xmlns:a16="http://schemas.microsoft.com/office/drawing/2014/main" id="{81E5799A-EDA9-923F-4306-CDB07B346B8B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" name="Полилиния: фигура 17">
              <a:extLst>
                <a:ext uri="{FF2B5EF4-FFF2-40B4-BE49-F238E27FC236}">
                  <a16:creationId xmlns:a16="http://schemas.microsoft.com/office/drawing/2014/main" id="{C8C06C37-DF23-F749-53E7-43DD5F9A34DA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" name="Полилиния: фигура 18">
              <a:extLst>
                <a:ext uri="{FF2B5EF4-FFF2-40B4-BE49-F238E27FC236}">
                  <a16:creationId xmlns:a16="http://schemas.microsoft.com/office/drawing/2014/main" id="{18AB0B4B-8AF4-3CED-546E-8A0EDD0343AA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" name="Полилиния: фигура 19">
              <a:extLst>
                <a:ext uri="{FF2B5EF4-FFF2-40B4-BE49-F238E27FC236}">
                  <a16:creationId xmlns:a16="http://schemas.microsoft.com/office/drawing/2014/main" id="{A09F4E37-B8CD-2EF9-2BDD-679C42F718DF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" name="Полилиния: фигура 20">
              <a:extLst>
                <a:ext uri="{FF2B5EF4-FFF2-40B4-BE49-F238E27FC236}">
                  <a16:creationId xmlns:a16="http://schemas.microsoft.com/office/drawing/2014/main" id="{9D8C252F-C832-C60B-67B3-B6D013188DB3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" name="Полилиния: фигура 21">
              <a:extLst>
                <a:ext uri="{FF2B5EF4-FFF2-40B4-BE49-F238E27FC236}">
                  <a16:creationId xmlns:a16="http://schemas.microsoft.com/office/drawing/2014/main" id="{FA7900B1-7A25-63CF-0588-70A25C00B663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" name="Полилиния: фигура 22">
              <a:extLst>
                <a:ext uri="{FF2B5EF4-FFF2-40B4-BE49-F238E27FC236}">
                  <a16:creationId xmlns:a16="http://schemas.microsoft.com/office/drawing/2014/main" id="{EFB55E02-77C2-7DAA-FBBD-AAD9F92F0831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" name="Полилиния: фигура 23">
              <a:extLst>
                <a:ext uri="{FF2B5EF4-FFF2-40B4-BE49-F238E27FC236}">
                  <a16:creationId xmlns:a16="http://schemas.microsoft.com/office/drawing/2014/main" id="{30535304-E628-32AB-C6BA-19E520C656BF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" name="Полилиния: фигура 24">
              <a:extLst>
                <a:ext uri="{FF2B5EF4-FFF2-40B4-BE49-F238E27FC236}">
                  <a16:creationId xmlns:a16="http://schemas.microsoft.com/office/drawing/2014/main" id="{78104E2D-A620-47E2-40F3-A995004EE446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" name="Полилиния: фигура 25">
              <a:extLst>
                <a:ext uri="{FF2B5EF4-FFF2-40B4-BE49-F238E27FC236}">
                  <a16:creationId xmlns:a16="http://schemas.microsoft.com/office/drawing/2014/main" id="{8EB92C67-7F68-803C-FB9E-2D13E650E6A1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" name="Полилиния: фигура 26">
              <a:extLst>
                <a:ext uri="{FF2B5EF4-FFF2-40B4-BE49-F238E27FC236}">
                  <a16:creationId xmlns:a16="http://schemas.microsoft.com/office/drawing/2014/main" id="{3E0B4E90-F08C-B5ED-761E-838F2F9D531E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" name="Полилиния: фигура 27">
              <a:extLst>
                <a:ext uri="{FF2B5EF4-FFF2-40B4-BE49-F238E27FC236}">
                  <a16:creationId xmlns:a16="http://schemas.microsoft.com/office/drawing/2014/main" id="{B6C8B631-B5E5-473B-FD01-2491F51BF4AA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" name="Полилиния: фигура 28">
              <a:extLst>
                <a:ext uri="{FF2B5EF4-FFF2-40B4-BE49-F238E27FC236}">
                  <a16:creationId xmlns:a16="http://schemas.microsoft.com/office/drawing/2014/main" id="{380F7E94-40B3-49EA-38A2-A4683915276E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" name="Полилиния: фигура 29">
              <a:extLst>
                <a:ext uri="{FF2B5EF4-FFF2-40B4-BE49-F238E27FC236}">
                  <a16:creationId xmlns:a16="http://schemas.microsoft.com/office/drawing/2014/main" id="{F9385ADB-6D1B-C79D-F5BB-B03F408AFC6C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" name="Полилиния: фигура 30">
              <a:extLst>
                <a:ext uri="{FF2B5EF4-FFF2-40B4-BE49-F238E27FC236}">
                  <a16:creationId xmlns:a16="http://schemas.microsoft.com/office/drawing/2014/main" id="{00D97A09-43D0-4152-831C-C7744B4FE7E6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" name="Полилиния: фигура 31">
              <a:extLst>
                <a:ext uri="{FF2B5EF4-FFF2-40B4-BE49-F238E27FC236}">
                  <a16:creationId xmlns:a16="http://schemas.microsoft.com/office/drawing/2014/main" id="{83CFD5B5-DF45-F681-5596-E631C837531E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217" name="Рисунок 216">
              <a:extLst>
                <a:ext uri="{FF2B5EF4-FFF2-40B4-BE49-F238E27FC236}">
                  <a16:creationId xmlns:a16="http://schemas.microsoft.com/office/drawing/2014/main" id="{5AED15A4-4D29-1A14-4213-148543BBCD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218" name="Полилиния: фигура 33">
              <a:extLst>
                <a:ext uri="{FF2B5EF4-FFF2-40B4-BE49-F238E27FC236}">
                  <a16:creationId xmlns:a16="http://schemas.microsoft.com/office/drawing/2014/main" id="{D613CEB1-BB3C-206D-6D01-E1CB7887B429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" name="Полилиния: фигура 34">
              <a:extLst>
                <a:ext uri="{FF2B5EF4-FFF2-40B4-BE49-F238E27FC236}">
                  <a16:creationId xmlns:a16="http://schemas.microsoft.com/office/drawing/2014/main" id="{69F35FD4-E9E3-2671-1E63-C0ECA01A6C97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" name="Полилиния: фигура 35">
              <a:extLst>
                <a:ext uri="{FF2B5EF4-FFF2-40B4-BE49-F238E27FC236}">
                  <a16:creationId xmlns:a16="http://schemas.microsoft.com/office/drawing/2014/main" id="{6DDAF0B9-15C9-D0FE-7E34-9051A84DDBB8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" name="Полилиния: фигура 36">
              <a:extLst>
                <a:ext uri="{FF2B5EF4-FFF2-40B4-BE49-F238E27FC236}">
                  <a16:creationId xmlns:a16="http://schemas.microsoft.com/office/drawing/2014/main" id="{BB968C32-6E31-7C3C-54D5-B0EED92672B1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503772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46B550E-0CFF-4A79-B1FE-2EC1424EF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89C5FEE7-8855-4287-AE2D-52539F4D5F3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458075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ЦА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B2C021-BD44-4085-92C0-42B29CA7DD4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814077"/>
            <a:ext cx="2913960" cy="1120685"/>
          </a:xfrm>
        </p:spPr>
        <p:txBody>
          <a:bodyPr>
            <a:normAutofit/>
          </a:bodyPr>
          <a:lstStyle/>
          <a:p>
            <a:r>
              <a:rPr lang="ru-RU" dirty="0"/>
              <a:t>Клиенты банка, интересующиеся предпринимательством </a:t>
            </a:r>
            <a:br>
              <a:rPr lang="ru-RU" dirty="0"/>
            </a:br>
            <a:r>
              <a:rPr lang="ru-RU" dirty="0"/>
              <a:t>и развитием финансовой грамотности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26F0F5-5C67-466D-943E-F4703B2F27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458075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Основные </a:t>
            </a:r>
            <a:r>
              <a:rPr lang="en-US" b="0" dirty="0"/>
              <a:t>KPI</a:t>
            </a:r>
            <a:endParaRPr lang="ru-RU" b="0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6D4997F-BA2F-417E-957D-7B6FF608CC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814077"/>
            <a:ext cx="2919467" cy="1120685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Рост активности </a:t>
            </a:r>
            <a:br>
              <a:rPr lang="en-US" dirty="0"/>
            </a:br>
            <a:r>
              <a:rPr lang="ru-RU" dirty="0"/>
              <a:t>в приложении, количество завершенных сценариев игры и увеличение числа клиентов, перешедших </a:t>
            </a:r>
            <a:br>
              <a:rPr lang="en-US" dirty="0"/>
            </a:br>
            <a:r>
              <a:rPr lang="ru-RU" dirty="0"/>
              <a:t>на бизнес-услуги банка.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04BBFFE-3199-451F-A356-405FEE6461C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458075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en-US" b="0" dirty="0"/>
              <a:t>Message</a:t>
            </a:r>
            <a:endParaRPr lang="ru-RU" b="0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6B529974-604C-48E2-AD6F-070B19225F4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814077"/>
            <a:ext cx="2526079" cy="1120685"/>
          </a:xfrm>
        </p:spPr>
        <p:txBody>
          <a:bodyPr/>
          <a:lstStyle/>
          <a:p>
            <a:r>
              <a:rPr lang="ru-RU" dirty="0"/>
              <a:t>«Бизнес — это просто, а мечты сбываются, особенно </a:t>
            </a:r>
            <a:br>
              <a:rPr lang="en-US" dirty="0"/>
            </a:br>
            <a:r>
              <a:rPr lang="ru-RU" dirty="0"/>
              <a:t>с правильными инструментами»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9C425FA5-5D8B-4070-9FEA-743FFC23DC9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791290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Продвижение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E4BE6CF-D653-4C71-B520-8F640E846D6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6" y="5147291"/>
            <a:ext cx="4283117" cy="1574189"/>
          </a:xfrm>
        </p:spPr>
        <p:txBody>
          <a:bodyPr>
            <a:normAutofit/>
          </a:bodyPr>
          <a:lstStyle/>
          <a:p>
            <a:r>
              <a:rPr lang="ru-RU" dirty="0"/>
              <a:t>Через интерфейс приложения ГПБ</a:t>
            </a:r>
          </a:p>
          <a:p>
            <a:r>
              <a:rPr lang="ru-RU" dirty="0" err="1"/>
              <a:t>Соц</a:t>
            </a:r>
            <a:r>
              <a:rPr lang="ru-RU" dirty="0"/>
              <a:t>-медиа со сценами из игры</a:t>
            </a:r>
          </a:p>
          <a:p>
            <a:r>
              <a:rPr lang="ru-RU" dirty="0"/>
              <a:t>Партнёрство с бизнес-инкубаторами </a:t>
            </a:r>
          </a:p>
          <a:p>
            <a:r>
              <a:rPr lang="ru-RU" dirty="0"/>
              <a:t>и финансовыми инфлюэнсерами</a:t>
            </a:r>
          </a:p>
          <a:p>
            <a:r>
              <a:rPr lang="ru-RU" dirty="0"/>
              <a:t>Публикации реальных кейсов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7FE93D78-FBF8-4CFA-B0D4-B21070DBC33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791290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Удержание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931BD573-963A-40B6-8E80-802A897ACB2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5147292"/>
            <a:ext cx="3513499" cy="1476687"/>
          </a:xfrm>
        </p:spPr>
        <p:txBody>
          <a:bodyPr>
            <a:normAutofit/>
          </a:bodyPr>
          <a:lstStyle/>
          <a:p>
            <a:r>
              <a:rPr lang="ru-RU" dirty="0"/>
              <a:t>Уведомления</a:t>
            </a:r>
          </a:p>
          <a:p>
            <a:r>
              <a:rPr lang="ru-RU" dirty="0"/>
              <a:t>Полезный контент</a:t>
            </a:r>
          </a:p>
          <a:p>
            <a:r>
              <a:rPr lang="en-US" dirty="0"/>
              <a:t>ZRP </a:t>
            </a:r>
            <a:r>
              <a:rPr lang="ru-RU" dirty="0"/>
              <a:t>процесс</a:t>
            </a:r>
          </a:p>
          <a:p>
            <a:r>
              <a:rPr lang="ru-RU" dirty="0"/>
              <a:t>Несколько сюжетных этапов</a:t>
            </a:r>
          </a:p>
          <a:p>
            <a:endParaRPr lang="ru-RU" dirty="0"/>
          </a:p>
        </p:txBody>
      </p:sp>
      <p:sp>
        <p:nvSpPr>
          <p:cNvPr id="12" name="Заголовок 11">
            <a:extLst>
              <a:ext uri="{FF2B5EF4-FFF2-40B4-BE49-F238E27FC236}">
                <a16:creationId xmlns:a16="http://schemas.microsoft.com/office/drawing/2014/main" id="{26E01B7D-FD3B-440B-A235-2419581C6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Маркетинговая составляющая</a:t>
            </a:r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FED623D4-5E7E-44FB-A655-80D9166ACECF}"/>
              </a:ext>
            </a:extLst>
          </p:cNvPr>
          <p:cNvCxnSpPr>
            <a:cxnSpLocks/>
          </p:cNvCxnSpPr>
          <p:nvPr/>
        </p:nvCxnSpPr>
        <p:spPr>
          <a:xfrm>
            <a:off x="2065940" y="3860224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13BC568E-FCE4-46A3-933D-4F9F8325A813}"/>
              </a:ext>
            </a:extLst>
          </p:cNvPr>
          <p:cNvCxnSpPr>
            <a:cxnSpLocks/>
          </p:cNvCxnSpPr>
          <p:nvPr/>
        </p:nvCxnSpPr>
        <p:spPr>
          <a:xfrm>
            <a:off x="4312137" y="3862139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043ABED0-AC0F-4D92-AB29-318DAE79D38B}"/>
              </a:ext>
            </a:extLst>
          </p:cNvPr>
          <p:cNvCxnSpPr>
            <a:cxnSpLocks/>
          </p:cNvCxnSpPr>
          <p:nvPr/>
        </p:nvCxnSpPr>
        <p:spPr>
          <a:xfrm>
            <a:off x="6558334" y="3862139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836D684E-425A-4867-B96C-B1550D2326EC}"/>
              </a:ext>
            </a:extLst>
          </p:cNvPr>
          <p:cNvCxnSpPr>
            <a:cxnSpLocks/>
          </p:cNvCxnSpPr>
          <p:nvPr/>
        </p:nvCxnSpPr>
        <p:spPr>
          <a:xfrm>
            <a:off x="8780467" y="3862139"/>
            <a:ext cx="133254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81B30F67-B043-4D47-8D41-EA47E7D98286}"/>
              </a:ext>
            </a:extLst>
          </p:cNvPr>
          <p:cNvCxnSpPr>
            <a:cxnSpLocks/>
          </p:cNvCxnSpPr>
          <p:nvPr/>
        </p:nvCxnSpPr>
        <p:spPr>
          <a:xfrm>
            <a:off x="1609114" y="2934762"/>
            <a:ext cx="1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B41E618C-6887-4F78-8BEC-4C2ABC30AC44}"/>
              </a:ext>
            </a:extLst>
          </p:cNvPr>
          <p:cNvCxnSpPr>
            <a:cxnSpLocks/>
          </p:cNvCxnSpPr>
          <p:nvPr/>
        </p:nvCxnSpPr>
        <p:spPr>
          <a:xfrm>
            <a:off x="3855312" y="4216228"/>
            <a:ext cx="1245" cy="57506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DE971D4E-B203-4B09-93F8-D53951540777}"/>
              </a:ext>
            </a:extLst>
          </p:cNvPr>
          <p:cNvCxnSpPr>
            <a:cxnSpLocks/>
          </p:cNvCxnSpPr>
          <p:nvPr/>
        </p:nvCxnSpPr>
        <p:spPr>
          <a:xfrm>
            <a:off x="6096000" y="2934762"/>
            <a:ext cx="5509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2BF27CC0-A85F-4C49-884A-649E718F232A}"/>
              </a:ext>
            </a:extLst>
          </p:cNvPr>
          <p:cNvCxnSpPr>
            <a:cxnSpLocks/>
          </p:cNvCxnSpPr>
          <p:nvPr/>
        </p:nvCxnSpPr>
        <p:spPr>
          <a:xfrm flipH="1">
            <a:off x="8343442" y="4216228"/>
            <a:ext cx="4264" cy="57506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8A19CF67-915F-4390-A30E-945C95016756}"/>
              </a:ext>
            </a:extLst>
          </p:cNvPr>
          <p:cNvCxnSpPr>
            <a:cxnSpLocks/>
          </p:cNvCxnSpPr>
          <p:nvPr/>
        </p:nvCxnSpPr>
        <p:spPr>
          <a:xfrm>
            <a:off x="10593901" y="2934762"/>
            <a:ext cx="1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Прямоугольник с двумя учесеченными противолежащими углами 42">
            <a:extLst>
              <a:ext uri="{FF2B5EF4-FFF2-40B4-BE49-F238E27FC236}">
                <a16:creationId xmlns:a16="http://schemas.microsoft.com/office/drawing/2014/main" id="{4E8CC8D8-3B02-4108-71E4-BDF385E41A76}"/>
              </a:ext>
            </a:extLst>
          </p:cNvPr>
          <p:cNvSpPr/>
          <p:nvPr/>
        </p:nvSpPr>
        <p:spPr>
          <a:xfrm>
            <a:off x="1191126" y="3508049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4" name="Прямоугольник с двумя учесеченными противолежащими углами 43">
            <a:extLst>
              <a:ext uri="{FF2B5EF4-FFF2-40B4-BE49-F238E27FC236}">
                <a16:creationId xmlns:a16="http://schemas.microsoft.com/office/drawing/2014/main" id="{219852BA-89EA-AEC0-D3BB-81E4FBB78FBF}"/>
              </a:ext>
            </a:extLst>
          </p:cNvPr>
          <p:cNvSpPr/>
          <p:nvPr/>
        </p:nvSpPr>
        <p:spPr>
          <a:xfrm>
            <a:off x="3412397" y="3506136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5" name="Прямоугольник с двумя учесеченными противолежащими углами 44">
            <a:extLst>
              <a:ext uri="{FF2B5EF4-FFF2-40B4-BE49-F238E27FC236}">
                <a16:creationId xmlns:a16="http://schemas.microsoft.com/office/drawing/2014/main" id="{BEB80488-DBD5-60E2-7B94-2C03FD2F73EC}"/>
              </a:ext>
            </a:extLst>
          </p:cNvPr>
          <p:cNvSpPr/>
          <p:nvPr/>
        </p:nvSpPr>
        <p:spPr>
          <a:xfrm>
            <a:off x="5658594" y="3516255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53" name="Прямоугольник с двумя учесеченными противолежащими углами 52">
            <a:extLst>
              <a:ext uri="{FF2B5EF4-FFF2-40B4-BE49-F238E27FC236}">
                <a16:creationId xmlns:a16="http://schemas.microsoft.com/office/drawing/2014/main" id="{41C3924C-4DE8-D413-3F15-F71BBA421983}"/>
              </a:ext>
            </a:extLst>
          </p:cNvPr>
          <p:cNvSpPr/>
          <p:nvPr/>
        </p:nvSpPr>
        <p:spPr>
          <a:xfrm>
            <a:off x="7889752" y="3506135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54" name="Прямоугольник с двумя учесеченными противолежащими углами 53">
            <a:extLst>
              <a:ext uri="{FF2B5EF4-FFF2-40B4-BE49-F238E27FC236}">
                <a16:creationId xmlns:a16="http://schemas.microsoft.com/office/drawing/2014/main" id="{5040D480-3D0A-377D-EDA1-4B45E5CE44A4}"/>
              </a:ext>
            </a:extLst>
          </p:cNvPr>
          <p:cNvSpPr/>
          <p:nvPr/>
        </p:nvSpPr>
        <p:spPr>
          <a:xfrm>
            <a:off x="10113012" y="3538626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94599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269675A7-712C-7487-D75C-0D6D36CBD0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1" b="1034"/>
          <a:stretch>
            <a:fillRect/>
          </a:stretch>
        </p:blipFill>
        <p:spPr>
          <a:xfrm>
            <a:off x="5009872" y="1235915"/>
            <a:ext cx="2172255" cy="4602697"/>
          </a:xfrm>
          <a:prstGeom prst="roundRect">
            <a:avLst>
              <a:gd name="adj" fmla="val 12294"/>
            </a:avLst>
          </a:prstGeo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ED043264-47A7-41A8-BD39-44764904AB3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391597"/>
            <a:ext cx="3812931" cy="1021701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Увеличение конверсии </a:t>
            </a:r>
            <a:br>
              <a:rPr lang="ru-RU" b="0" dirty="0"/>
            </a:br>
            <a:r>
              <a:rPr lang="ru-RU" b="0" dirty="0"/>
              <a:t>в бизнес-услуги</a:t>
            </a:r>
            <a:endParaRPr lang="ru-RU" dirty="0"/>
          </a:p>
          <a:p>
            <a:endParaRPr lang="ru-RU" b="0" dirty="0">
              <a:solidFill>
                <a:schemeClr val="bg1"/>
              </a:solidFill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5760666-5FA0-4D8C-AB12-AC2144A466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fontScale="92500"/>
          </a:bodyPr>
          <a:lstStyle/>
          <a:p>
            <a:r>
              <a:rPr lang="ru-RU" dirty="0"/>
              <a:t>Игра напрямую ведет к продажам: после прохождения этапа «Открытие бизнеса» </a:t>
            </a:r>
            <a:r>
              <a:rPr lang="en-US" dirty="0"/>
              <a:t>(MVP) </a:t>
            </a:r>
            <a:r>
              <a:rPr lang="ru-RU" dirty="0"/>
              <a:t>клиенту можно предложить персонализированное предложение по открытию бизнес-счета, кредиту или льготному тарифу.</a:t>
            </a:r>
          </a:p>
          <a:p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7A4149DD-AEA5-4B34-B1C7-7F98E296C6A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391597"/>
            <a:ext cx="3812931" cy="1021701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Уникальное конкурентное преимущество</a:t>
            </a:r>
            <a:endParaRPr lang="ru-RU" dirty="0"/>
          </a:p>
          <a:p>
            <a:endParaRPr lang="ru-RU" b="0" dirty="0">
              <a:solidFill>
                <a:schemeClr val="bg1"/>
              </a:solidFill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F0E3C014-67F9-4CD2-9DAD-DD9229F6DBC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>
            <a:normAutofit/>
          </a:bodyPr>
          <a:lstStyle/>
          <a:p>
            <a:r>
              <a:rPr lang="ru-RU" dirty="0"/>
              <a:t>Банк выделится на рынке как лидер отрасли в области геймификации, предлагающий эффективный </a:t>
            </a:r>
            <a:br>
              <a:rPr lang="ru-RU" dirty="0"/>
            </a:br>
            <a:r>
              <a:rPr lang="ru-RU" dirty="0"/>
              <a:t>и наглядный игровой подход </a:t>
            </a:r>
            <a:br>
              <a:rPr lang="ru-RU" dirty="0"/>
            </a:br>
            <a:r>
              <a:rPr lang="ru-RU" dirty="0"/>
              <a:t>к финансовой грамотности.</a:t>
            </a:r>
          </a:p>
          <a:p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0C941A72-EFAF-44F7-BEB7-6AB833109C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655876"/>
            <a:ext cx="3812931" cy="1021701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Повышение лояльности </a:t>
            </a:r>
            <a:br>
              <a:rPr lang="ru-RU" b="0" dirty="0"/>
            </a:br>
            <a:r>
              <a:rPr lang="ru-RU" b="0" dirty="0"/>
              <a:t>и удержания клиентов</a:t>
            </a:r>
            <a:endParaRPr lang="ru-RU" dirty="0"/>
          </a:p>
          <a:p>
            <a:endParaRPr lang="ru-RU" b="0" dirty="0">
              <a:solidFill>
                <a:schemeClr val="bg1"/>
              </a:solidFill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455AC49-3B10-4E7B-8E60-B114266B10E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>
            <a:normAutofit/>
          </a:bodyPr>
          <a:lstStyle/>
          <a:p>
            <a:r>
              <a:rPr lang="ru-RU" dirty="0"/>
              <a:t>Истории, рассказываемые через понятные ситуации снижают порог вхождения в бизнес, </a:t>
            </a:r>
            <a:br>
              <a:rPr lang="ru-RU" dirty="0"/>
            </a:br>
            <a:r>
              <a:rPr lang="ru-RU" dirty="0"/>
              <a:t>а возможность увидеть продукты банка в действии – вдохновят пользователей на собственное дело</a:t>
            </a:r>
          </a:p>
          <a:p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BBBC9E7C-9583-4A41-9E75-CEE9530DD86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655876"/>
            <a:ext cx="3812931" cy="1021701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Синергия с партнерами </a:t>
            </a:r>
            <a:br>
              <a:rPr lang="ru-RU" b="0" dirty="0"/>
            </a:br>
            <a:r>
              <a:rPr lang="ru-RU" b="0" dirty="0"/>
              <a:t>и новыми рынками</a:t>
            </a:r>
            <a:endParaRPr lang="ru-RU" dirty="0"/>
          </a:p>
          <a:p>
            <a:endParaRPr lang="ru-RU" b="0" dirty="0">
              <a:solidFill>
                <a:schemeClr val="bg1"/>
              </a:solidFill>
            </a:endParaRP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BA3A59F4-773A-4619-B45C-1B0EA46D9BB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ru-RU" dirty="0"/>
              <a:t>Партнерство с бизнес-инкубаторами и образовательными платформами (например, «Сколково», </a:t>
            </a:r>
            <a:r>
              <a:rPr lang="ru-RU" dirty="0" err="1"/>
              <a:t>Skillbox</a:t>
            </a:r>
            <a:r>
              <a:rPr lang="ru-RU" dirty="0"/>
              <a:t>) открывает доступ к новым клиентам и снижает стоимость привлечения.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6E5E9DC6-5E57-44A8-85F3-856A2FA08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Бизнес-составляющая</a:t>
            </a: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3FE28FC6-A9E9-4F9B-8446-38D1CD450EF8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6A4EDC46-4F2C-4275-9CDC-2BD481E430A8}"/>
              </a:ext>
            </a:extLst>
          </p:cNvPr>
          <p:cNvGrpSpPr/>
          <p:nvPr/>
        </p:nvGrpSpPr>
        <p:grpSpPr>
          <a:xfrm>
            <a:off x="4951937" y="1208819"/>
            <a:ext cx="2268386" cy="4662886"/>
            <a:chOff x="5193506" y="1574276"/>
            <a:chExt cx="1802607" cy="3705431"/>
          </a:xfrm>
        </p:grpSpPr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CADC314F-9F19-4FEA-97AD-07F26F51B620}"/>
                </a:ext>
              </a:extLst>
            </p:cNvPr>
            <p:cNvSpPr/>
            <p:nvPr/>
          </p:nvSpPr>
          <p:spPr>
            <a:xfrm>
              <a:off x="5210727" y="157427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376E7FEE-0EB1-4746-9DDD-1684A7001A8E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A8C3F5C7-7636-41A4-BA80-3491804B8786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811CD315-417D-43F3-86F1-90773170876F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: фигура 17">
              <a:extLst>
                <a:ext uri="{FF2B5EF4-FFF2-40B4-BE49-F238E27FC236}">
                  <a16:creationId xmlns:a16="http://schemas.microsoft.com/office/drawing/2014/main" id="{2BB8CDF7-2F1E-4B42-A7CD-D11EC8EDA406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68B6A556-7D40-478D-84FB-4EF0FC7DA59F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12827976-DC27-4EAF-8E52-EBEFEC7E0761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6530F195-F566-483B-94CE-768CC428E39B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id="{18CA254A-9E3B-4352-82B2-BA84B9F413EC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: фигура 22">
              <a:extLst>
                <a:ext uri="{FF2B5EF4-FFF2-40B4-BE49-F238E27FC236}">
                  <a16:creationId xmlns:a16="http://schemas.microsoft.com/office/drawing/2014/main" id="{04273616-0536-4E9E-A4BE-5D7114D4C4E6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24" name="Полилиния: фигура 23">
              <a:extLst>
                <a:ext uri="{FF2B5EF4-FFF2-40B4-BE49-F238E27FC236}">
                  <a16:creationId xmlns:a16="http://schemas.microsoft.com/office/drawing/2014/main" id="{81AF835D-BC32-4CF6-9D53-BC9BE3935788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id="{668C5EB7-3AC0-4913-B7E5-76B46FFF714C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: фигура 25">
              <a:extLst>
                <a:ext uri="{FF2B5EF4-FFF2-40B4-BE49-F238E27FC236}">
                  <a16:creationId xmlns:a16="http://schemas.microsoft.com/office/drawing/2014/main" id="{18FAB6AC-0AD1-4123-96B1-6FDD727A66D6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: фигура 26">
              <a:extLst>
                <a:ext uri="{FF2B5EF4-FFF2-40B4-BE49-F238E27FC236}">
                  <a16:creationId xmlns:a16="http://schemas.microsoft.com/office/drawing/2014/main" id="{E0079DE2-1327-4F2F-A9D1-235DB5B2BB66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: фигура 27">
              <a:extLst>
                <a:ext uri="{FF2B5EF4-FFF2-40B4-BE49-F238E27FC236}">
                  <a16:creationId xmlns:a16="http://schemas.microsoft.com/office/drawing/2014/main" id="{8563A0D3-DD5F-48FE-8A05-4C2D704CE07C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: фигура 28">
              <a:extLst>
                <a:ext uri="{FF2B5EF4-FFF2-40B4-BE49-F238E27FC236}">
                  <a16:creationId xmlns:a16="http://schemas.microsoft.com/office/drawing/2014/main" id="{8452619C-3E15-4DC5-AB4B-6C88B9322F63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" name="Полилиния: фигура 29">
              <a:extLst>
                <a:ext uri="{FF2B5EF4-FFF2-40B4-BE49-F238E27FC236}">
                  <a16:creationId xmlns:a16="http://schemas.microsoft.com/office/drawing/2014/main" id="{824479CF-8277-41BF-A7D4-9E38E5D3A492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" name="Полилиния: фигура 30">
              <a:extLst>
                <a:ext uri="{FF2B5EF4-FFF2-40B4-BE49-F238E27FC236}">
                  <a16:creationId xmlns:a16="http://schemas.microsoft.com/office/drawing/2014/main" id="{0B62DAC2-F1F4-4ECF-851D-BEC23148FE5D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: фигура 31">
              <a:extLst>
                <a:ext uri="{FF2B5EF4-FFF2-40B4-BE49-F238E27FC236}">
                  <a16:creationId xmlns:a16="http://schemas.microsoft.com/office/drawing/2014/main" id="{45311E48-AC2A-4A80-A65A-D356CC01C1AC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33" name="Рисунок 32">
              <a:extLst>
                <a:ext uri="{FF2B5EF4-FFF2-40B4-BE49-F238E27FC236}">
                  <a16:creationId xmlns:a16="http://schemas.microsoft.com/office/drawing/2014/main" id="{104AE29B-276D-4F69-9E54-6CBD0BE75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34" name="Полилиния: фигура 33">
              <a:extLst>
                <a:ext uri="{FF2B5EF4-FFF2-40B4-BE49-F238E27FC236}">
                  <a16:creationId xmlns:a16="http://schemas.microsoft.com/office/drawing/2014/main" id="{4FAE68B0-E6D3-4A99-8C27-FF0701E8FAD5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: фигура 34">
              <a:extLst>
                <a:ext uri="{FF2B5EF4-FFF2-40B4-BE49-F238E27FC236}">
                  <a16:creationId xmlns:a16="http://schemas.microsoft.com/office/drawing/2014/main" id="{81A0CB6C-0D74-4877-B97D-73B7D6B320F5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id="{7237E626-D311-4B83-8DBA-12DC3F813C32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id="{F61B8E82-D4DC-41E9-B74B-4125D6F227F0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540647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EAAB83-DF67-4A10-A863-77C294117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E020B-BC7E-4AD9-B028-633A63C40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Техническая проработка (</a:t>
            </a:r>
            <a:r>
              <a:rPr lang="en-US" dirty="0">
                <a:latin typeface="+mn-lt"/>
              </a:rPr>
              <a:t>MVP)</a:t>
            </a:r>
            <a:endParaRPr lang="ru-RU" dirty="0">
              <a:latin typeface="+mn-lt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E0918E06-3E04-3BD1-35FB-C712ADEFE6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987" r="1987"/>
          <a:stretch/>
        </p:blipFill>
        <p:spPr>
          <a:xfrm>
            <a:off x="7440613" y="1016000"/>
            <a:ext cx="4405312" cy="220821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7BDC799-3AE2-E717-D2CC-FC65613FA96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/>
          <a:srcRect t="8579" b="8579"/>
          <a:stretch/>
        </p:blipFill>
        <p:spPr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A46B3A9-67F0-9C82-007C-65BF22DB3F3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/>
          <a:srcRect t="19819" b="19819"/>
          <a:stretch/>
        </p:blipFill>
        <p:spPr>
          <a:prstGeom prst="rect">
            <a:avLst/>
          </a:prstGeo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3849BF57-EB33-4692-98F6-8A1B9293CD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sz="1000" dirty="0"/>
              <a:t>Интерактивная игра в формате </a:t>
            </a:r>
            <a:r>
              <a:rPr lang="ru-RU" sz="1000" dirty="0" err="1"/>
              <a:t>WebView</a:t>
            </a:r>
            <a:r>
              <a:rPr lang="ru-RU" sz="1000" dirty="0"/>
              <a:t>-приложения: </a:t>
            </a:r>
            <a:br>
              <a:rPr lang="ru-RU" sz="1000" dirty="0"/>
            </a:br>
            <a:r>
              <a:rPr lang="ru-RU" sz="1000" dirty="0"/>
              <a:t>пользователь проходит сюжет, принимает решения и получает вариативное прохождение.</a:t>
            </a:r>
          </a:p>
          <a:p>
            <a:pPr marL="0" indent="0">
              <a:buNone/>
            </a:pPr>
            <a:r>
              <a:rPr lang="ru-RU" sz="1000" dirty="0"/>
              <a:t>Сценарии хранятся в JSON и легко расширяются.</a:t>
            </a:r>
            <a:br>
              <a:rPr lang="ru-RU" sz="1000" dirty="0"/>
            </a:br>
            <a:endParaRPr lang="ru-RU" sz="1000" dirty="0"/>
          </a:p>
          <a:p>
            <a:r>
              <a:rPr lang="ru-RU" sz="1000" dirty="0"/>
              <a:t>1) Ветвящийся сюжет с выбором.</a:t>
            </a:r>
          </a:p>
          <a:p>
            <a:r>
              <a:rPr lang="ru-RU" sz="1000" dirty="0"/>
              <a:t>2) Случайные события (ивенты) в перерывах.</a:t>
            </a:r>
          </a:p>
          <a:p>
            <a:r>
              <a:rPr lang="ru-RU" sz="1000" dirty="0"/>
              <a:t>3) Вертикальная ориентация (под мобильные устройства).</a:t>
            </a:r>
          </a:p>
          <a:p>
            <a:r>
              <a:rPr lang="ru-RU" sz="1000" dirty="0"/>
              <a:t>4) Возможность упаковки в </a:t>
            </a:r>
            <a:r>
              <a:rPr lang="ru-RU" sz="1000" dirty="0" err="1"/>
              <a:t>Android</a:t>
            </a:r>
            <a:r>
              <a:rPr lang="ru-RU" sz="1000" dirty="0"/>
              <a:t>/</a:t>
            </a:r>
            <a:r>
              <a:rPr lang="ru-RU" sz="1000" dirty="0" err="1"/>
              <a:t>iOS</a:t>
            </a:r>
            <a:r>
              <a:rPr lang="ru-RU" sz="1000" dirty="0"/>
              <a:t> через </a:t>
            </a:r>
            <a:r>
              <a:rPr lang="ru-RU" sz="1000" dirty="0" err="1"/>
              <a:t>WebView</a:t>
            </a:r>
            <a:r>
              <a:rPr lang="ru-RU" sz="1000" dirty="0"/>
              <a:t>.</a:t>
            </a:r>
          </a:p>
          <a:p>
            <a:endParaRPr lang="ru-RU" sz="1000" dirty="0"/>
          </a:p>
          <a:p>
            <a:r>
              <a:rPr lang="ru-RU" sz="1000" dirty="0"/>
              <a:t>Архитектура и технологии:</a:t>
            </a:r>
          </a:p>
          <a:p>
            <a:r>
              <a:rPr lang="en-US" sz="1000" dirty="0"/>
              <a:t>Frontend: HTML5, CSS3, JavaScript.</a:t>
            </a:r>
          </a:p>
          <a:p>
            <a:r>
              <a:rPr lang="ru-RU" sz="1000" dirty="0"/>
              <a:t>Сценарии: </a:t>
            </a:r>
            <a:r>
              <a:rPr lang="en-US" sz="1000" dirty="0"/>
              <a:t>JSON (</a:t>
            </a:r>
            <a:r>
              <a:rPr lang="ru-RU" sz="1000" dirty="0"/>
              <a:t>структура узлов истории, ивентов, концовок).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016479-2DED-407E-DAC9-4B8F94AD271C}"/>
              </a:ext>
            </a:extLst>
          </p:cNvPr>
          <p:cNvSpPr txBox="1"/>
          <p:nvPr/>
        </p:nvSpPr>
        <p:spPr>
          <a:xfrm>
            <a:off x="7440147" y="3575695"/>
            <a:ext cx="44057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sz="1200" b="0" i="0" dirty="0">
                <a:solidFill>
                  <a:srgbClr val="F0F6FC"/>
                </a:solidFill>
                <a:effectLst/>
                <a:latin typeface="ui-monospace"/>
              </a:rPr>
              <a:t>GitHub: </a:t>
            </a:r>
            <a:r>
              <a:rPr lang="en-US" sz="1200" b="0" i="0" u="none" strike="noStrike" dirty="0">
                <a:solidFill>
                  <a:srgbClr val="55D4EE"/>
                </a:solidFill>
                <a:effectLst/>
                <a:latin typeface="ui-monospac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https://github.com/BBaggrat/Hakaton_Gazprom_1221</a:t>
            </a:r>
            <a:endParaRPr lang="en-US" sz="1200" b="0" i="0" dirty="0">
              <a:solidFill>
                <a:srgbClr val="55D4EE"/>
              </a:solidFill>
              <a:effectLst/>
              <a:latin typeface="ui-monospace"/>
            </a:endParaRPr>
          </a:p>
          <a:p>
            <a:pPr algn="l">
              <a:buNone/>
            </a:pPr>
            <a:r>
              <a:rPr lang="en-US" sz="1200" b="0" i="0" dirty="0" err="1">
                <a:solidFill>
                  <a:srgbClr val="F0F6FC"/>
                </a:solidFill>
                <a:effectLst/>
                <a:latin typeface="ui-monospace"/>
              </a:rPr>
              <a:t>Деплой</a:t>
            </a:r>
            <a:r>
              <a:rPr lang="en-US" sz="1200" b="0" i="0" dirty="0">
                <a:solidFill>
                  <a:srgbClr val="F0F6FC"/>
                </a:solidFill>
                <a:effectLst/>
                <a:latin typeface="ui-monospace"/>
              </a:rPr>
              <a:t>: </a:t>
            </a:r>
            <a:r>
              <a:rPr lang="en-US" sz="1200" b="0" i="0" u="none" strike="noStrike" dirty="0">
                <a:solidFill>
                  <a:srgbClr val="55D4EE"/>
                </a:solidFill>
                <a:effectLst/>
                <a:latin typeface="ui-monospace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https://hakaton-gazprom-1221.vercel.app/</a:t>
            </a:r>
            <a:endParaRPr lang="en-US" sz="1200" b="0" i="0" dirty="0">
              <a:solidFill>
                <a:srgbClr val="55D4EE"/>
              </a:solidFill>
              <a:effectLst/>
              <a:latin typeface="ui-monospace"/>
            </a:endParaRPr>
          </a:p>
        </p:txBody>
      </p:sp>
    </p:spTree>
    <p:extLst>
      <p:ext uri="{BB962C8B-B14F-4D97-AF65-F5344CB8AC3E}">
        <p14:creationId xmlns:p14="http://schemas.microsoft.com/office/powerpoint/2010/main" val="2384268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89F9E-7ECB-1089-A0F3-D5C4B67D6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FF6679C-AD58-258F-6A42-DEE36CD67EE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2" b="1014"/>
          <a:stretch>
            <a:fillRect/>
          </a:stretch>
        </p:blipFill>
        <p:spPr>
          <a:xfrm>
            <a:off x="3770313" y="1033463"/>
            <a:ext cx="1725612" cy="3657600"/>
          </a:xfrm>
          <a:noFill/>
          <a:ln>
            <a:noFill/>
          </a:ln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8BDAF01-8C4D-D79B-2700-59AC4F8836E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7" b="1067"/>
          <a:stretch/>
        </p:blipFill>
        <p:spPr>
          <a:xfrm>
            <a:off x="6753225" y="1038225"/>
            <a:ext cx="1725613" cy="3657600"/>
          </a:xfrm>
          <a:noFill/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159E955-9056-58C5-E9E1-4B8B68F0087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6" r="7876"/>
          <a:stretch/>
        </p:blipFill>
        <p:spPr>
          <a:xfrm>
            <a:off x="9621838" y="1014413"/>
            <a:ext cx="1725612" cy="3657600"/>
          </a:xfrm>
          <a:noFill/>
        </p:spPr>
      </p:pic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43B4379B-AE2E-4230-2877-1B08FFF50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D3406239-43BE-3F69-EF0E-622D40C90F6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/>
          </a:bodyPr>
          <a:lstStyle/>
          <a:p>
            <a:r>
              <a:rPr lang="ru-RU" dirty="0">
                <a:latin typeface="+mj-lt"/>
              </a:rPr>
              <a:t>Решение позволяет конвертировать опыт взаимодействия </a:t>
            </a:r>
            <a:br>
              <a:rPr lang="ru-RU" dirty="0">
                <a:latin typeface="+mj-lt"/>
              </a:rPr>
            </a:br>
            <a:r>
              <a:rPr lang="ru-RU" dirty="0">
                <a:latin typeface="+mj-lt"/>
              </a:rPr>
              <a:t>с приложением банка </a:t>
            </a:r>
            <a:br>
              <a:rPr lang="ru-RU" dirty="0">
                <a:latin typeface="+mj-lt"/>
              </a:rPr>
            </a:br>
            <a:r>
              <a:rPr lang="ru-RU" dirty="0">
                <a:latin typeface="+mj-lt"/>
              </a:rPr>
              <a:t>в интерактивный, а значит более эффективный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72FC99B-F7F1-13A7-1EF1-E34F20E1210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ru-RU" dirty="0"/>
              <a:t>Дает шанс «поймать» аудиторию, которая не читает баннеры </a:t>
            </a:r>
            <a:br>
              <a:rPr lang="ru-RU" dirty="0"/>
            </a:br>
            <a:r>
              <a:rPr lang="ru-RU" dirty="0"/>
              <a:t>и не ходит в отделения.</a:t>
            </a:r>
          </a:p>
          <a:p>
            <a:r>
              <a:rPr lang="ru-RU" dirty="0"/>
              <a:t>Позволяет объяснить сложные продукты простым языком </a:t>
            </a:r>
            <a:br>
              <a:rPr lang="ru-RU" dirty="0"/>
            </a:br>
            <a:r>
              <a:rPr lang="ru-RU" dirty="0"/>
              <a:t>(через механики игры).</a:t>
            </a:r>
          </a:p>
          <a:p>
            <a:r>
              <a:rPr lang="ru-RU" dirty="0"/>
              <a:t>Встраивает бренд банка в эмоцию успеха («мой бизнес растёт благодаря Газпромбанку»).</a:t>
            </a:r>
          </a:p>
          <a:p>
            <a:endParaRPr lang="ru-RU" dirty="0">
              <a:latin typeface="+mj-lt"/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C13947F3-9E77-B452-74E5-566F1A0D60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/>
          </a:bodyPr>
          <a:lstStyle/>
          <a:p>
            <a:r>
              <a:rPr lang="ru-RU" dirty="0"/>
              <a:t>Возможности интеграций бесчисленны, и ведут </a:t>
            </a:r>
            <a:br>
              <a:rPr lang="ru-RU" dirty="0"/>
            </a:br>
            <a:r>
              <a:rPr lang="ru-RU" dirty="0"/>
              <a:t>к нетривиальным методам взаимодействия </a:t>
            </a:r>
            <a:br>
              <a:rPr lang="ru-RU" dirty="0"/>
            </a:br>
            <a:r>
              <a:rPr lang="ru-RU" dirty="0"/>
              <a:t>с пользователем</a:t>
            </a:r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03D8CF1C-DD38-7F12-4B16-F4BB30C00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Уникальность решения</a:t>
            </a:r>
          </a:p>
        </p:txBody>
      </p:sp>
      <p:grpSp>
        <p:nvGrpSpPr>
          <p:cNvPr id="147" name="Группа 146">
            <a:extLst>
              <a:ext uri="{FF2B5EF4-FFF2-40B4-BE49-F238E27FC236}">
                <a16:creationId xmlns:a16="http://schemas.microsoft.com/office/drawing/2014/main" id="{05922B38-CF9F-FFAC-FB99-B1B01D89528C}"/>
              </a:ext>
            </a:extLst>
          </p:cNvPr>
          <p:cNvGrpSpPr/>
          <p:nvPr/>
        </p:nvGrpSpPr>
        <p:grpSpPr>
          <a:xfrm>
            <a:off x="3730724" y="990797"/>
            <a:ext cx="1821822" cy="3745203"/>
            <a:chOff x="5193506" y="1574006"/>
            <a:chExt cx="1802607" cy="3705701"/>
          </a:xfrm>
        </p:grpSpPr>
        <p:sp>
          <p:nvSpPr>
            <p:cNvPr id="148" name="Полилиния: фигура 13">
              <a:extLst>
                <a:ext uri="{FF2B5EF4-FFF2-40B4-BE49-F238E27FC236}">
                  <a16:creationId xmlns:a16="http://schemas.microsoft.com/office/drawing/2014/main" id="{591B7975-8B87-22FB-1288-9CA057126EA1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9" name="Полилиния: фигура 14">
              <a:extLst>
                <a:ext uri="{FF2B5EF4-FFF2-40B4-BE49-F238E27FC236}">
                  <a16:creationId xmlns:a16="http://schemas.microsoft.com/office/drawing/2014/main" id="{D87BEAE4-7BF4-DCBB-E9AB-DC16FC200BD7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0" name="Полилиния: фигура 15">
              <a:extLst>
                <a:ext uri="{FF2B5EF4-FFF2-40B4-BE49-F238E27FC236}">
                  <a16:creationId xmlns:a16="http://schemas.microsoft.com/office/drawing/2014/main" id="{7933A643-F1FE-30D6-9131-5FC40C34BAE4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" name="Полилиния: фигура 16">
              <a:extLst>
                <a:ext uri="{FF2B5EF4-FFF2-40B4-BE49-F238E27FC236}">
                  <a16:creationId xmlns:a16="http://schemas.microsoft.com/office/drawing/2014/main" id="{5A9AEA93-8D2F-4142-6049-5722D40B4F12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" name="Полилиния: фигура 17">
              <a:extLst>
                <a:ext uri="{FF2B5EF4-FFF2-40B4-BE49-F238E27FC236}">
                  <a16:creationId xmlns:a16="http://schemas.microsoft.com/office/drawing/2014/main" id="{621D1B10-C479-83C6-C7E4-59D125922634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" name="Полилиния: фигура 18">
              <a:extLst>
                <a:ext uri="{FF2B5EF4-FFF2-40B4-BE49-F238E27FC236}">
                  <a16:creationId xmlns:a16="http://schemas.microsoft.com/office/drawing/2014/main" id="{46F30E58-A9F7-6DD7-7813-EC261C842C86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" name="Полилиния: фигура 19">
              <a:extLst>
                <a:ext uri="{FF2B5EF4-FFF2-40B4-BE49-F238E27FC236}">
                  <a16:creationId xmlns:a16="http://schemas.microsoft.com/office/drawing/2014/main" id="{CD3B9BA9-1606-D800-530B-03257ECB6286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" name="Полилиния: фигура 20">
              <a:extLst>
                <a:ext uri="{FF2B5EF4-FFF2-40B4-BE49-F238E27FC236}">
                  <a16:creationId xmlns:a16="http://schemas.microsoft.com/office/drawing/2014/main" id="{6E6D79B4-A8EE-82C4-74B4-30DAF6481674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" name="Полилиния: фигура 21">
              <a:extLst>
                <a:ext uri="{FF2B5EF4-FFF2-40B4-BE49-F238E27FC236}">
                  <a16:creationId xmlns:a16="http://schemas.microsoft.com/office/drawing/2014/main" id="{FDF32177-46B2-C678-DDFC-15936CADAAB9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" name="Полилиния: фигура 22">
              <a:extLst>
                <a:ext uri="{FF2B5EF4-FFF2-40B4-BE49-F238E27FC236}">
                  <a16:creationId xmlns:a16="http://schemas.microsoft.com/office/drawing/2014/main" id="{D7249208-9DAF-C2DC-E196-E4AF824C2105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" name="Полилиния: фигура 23">
              <a:extLst>
                <a:ext uri="{FF2B5EF4-FFF2-40B4-BE49-F238E27FC236}">
                  <a16:creationId xmlns:a16="http://schemas.microsoft.com/office/drawing/2014/main" id="{025A5077-83D5-336F-2C6C-91EA08E003E3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" name="Полилиния: фигура 24">
              <a:extLst>
                <a:ext uri="{FF2B5EF4-FFF2-40B4-BE49-F238E27FC236}">
                  <a16:creationId xmlns:a16="http://schemas.microsoft.com/office/drawing/2014/main" id="{0F53CC13-6C9A-3E19-D414-66085B49FC67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" name="Полилиния: фигура 25">
              <a:extLst>
                <a:ext uri="{FF2B5EF4-FFF2-40B4-BE49-F238E27FC236}">
                  <a16:creationId xmlns:a16="http://schemas.microsoft.com/office/drawing/2014/main" id="{FF967A99-BBA7-F467-A0BB-B337F4D13F43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" name="Полилиния: фигура 26">
              <a:extLst>
                <a:ext uri="{FF2B5EF4-FFF2-40B4-BE49-F238E27FC236}">
                  <a16:creationId xmlns:a16="http://schemas.microsoft.com/office/drawing/2014/main" id="{0CDC8B3B-4008-65C6-2724-6A78F101E4A4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" name="Полилиния: фигура 27">
              <a:extLst>
                <a:ext uri="{FF2B5EF4-FFF2-40B4-BE49-F238E27FC236}">
                  <a16:creationId xmlns:a16="http://schemas.microsoft.com/office/drawing/2014/main" id="{6EBAF0E9-2653-1AF1-626D-5EA8A1078B63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" name="Полилиния: фигура 28">
              <a:extLst>
                <a:ext uri="{FF2B5EF4-FFF2-40B4-BE49-F238E27FC236}">
                  <a16:creationId xmlns:a16="http://schemas.microsoft.com/office/drawing/2014/main" id="{9AC3B5B0-8229-C581-9286-8287336003EE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" name="Полилиния: фигура 29">
              <a:extLst>
                <a:ext uri="{FF2B5EF4-FFF2-40B4-BE49-F238E27FC236}">
                  <a16:creationId xmlns:a16="http://schemas.microsoft.com/office/drawing/2014/main" id="{00175B71-E552-8AB3-467B-3B04B9065D51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" name="Полилиния: фигура 30">
              <a:extLst>
                <a:ext uri="{FF2B5EF4-FFF2-40B4-BE49-F238E27FC236}">
                  <a16:creationId xmlns:a16="http://schemas.microsoft.com/office/drawing/2014/main" id="{5F57EA16-B5F2-4570-791A-62222856CE48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" name="Полилиния: фигура 31">
              <a:extLst>
                <a:ext uri="{FF2B5EF4-FFF2-40B4-BE49-F238E27FC236}">
                  <a16:creationId xmlns:a16="http://schemas.microsoft.com/office/drawing/2014/main" id="{0F740B26-73FF-3201-DB3E-C315FA2CF549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167" name="Рисунок 166">
              <a:extLst>
                <a:ext uri="{FF2B5EF4-FFF2-40B4-BE49-F238E27FC236}">
                  <a16:creationId xmlns:a16="http://schemas.microsoft.com/office/drawing/2014/main" id="{F5F5D14E-0C91-29CA-5B6F-25DA22E27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168" name="Полилиния: фигура 33">
              <a:extLst>
                <a:ext uri="{FF2B5EF4-FFF2-40B4-BE49-F238E27FC236}">
                  <a16:creationId xmlns:a16="http://schemas.microsoft.com/office/drawing/2014/main" id="{83DFBF1B-75D2-707C-928F-CDE4B6CAF5F4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" name="Полилиния: фигура 34">
              <a:extLst>
                <a:ext uri="{FF2B5EF4-FFF2-40B4-BE49-F238E27FC236}">
                  <a16:creationId xmlns:a16="http://schemas.microsoft.com/office/drawing/2014/main" id="{43F65F2E-F667-75AC-35B2-5269E7C87A26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" name="Полилиния: фигура 35">
              <a:extLst>
                <a:ext uri="{FF2B5EF4-FFF2-40B4-BE49-F238E27FC236}">
                  <a16:creationId xmlns:a16="http://schemas.microsoft.com/office/drawing/2014/main" id="{3DBBC2F3-C7A2-43B8-F2C5-296CAC370494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" name="Полилиния: фигура 36">
              <a:extLst>
                <a:ext uri="{FF2B5EF4-FFF2-40B4-BE49-F238E27FC236}">
                  <a16:creationId xmlns:a16="http://schemas.microsoft.com/office/drawing/2014/main" id="{A888D54F-205F-6633-9398-0F564A8DBB00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72" name="Группа 171">
            <a:extLst>
              <a:ext uri="{FF2B5EF4-FFF2-40B4-BE49-F238E27FC236}">
                <a16:creationId xmlns:a16="http://schemas.microsoft.com/office/drawing/2014/main" id="{679DE05F-2355-C583-DB53-E32C9393C2A4}"/>
              </a:ext>
            </a:extLst>
          </p:cNvPr>
          <p:cNvGrpSpPr/>
          <p:nvPr/>
        </p:nvGrpSpPr>
        <p:grpSpPr>
          <a:xfrm>
            <a:off x="6699146" y="990797"/>
            <a:ext cx="1821822" cy="3745203"/>
            <a:chOff x="5193506" y="1574006"/>
            <a:chExt cx="1802607" cy="3705701"/>
          </a:xfrm>
        </p:grpSpPr>
        <p:sp>
          <p:nvSpPr>
            <p:cNvPr id="173" name="Полилиния: фигура 13">
              <a:extLst>
                <a:ext uri="{FF2B5EF4-FFF2-40B4-BE49-F238E27FC236}">
                  <a16:creationId xmlns:a16="http://schemas.microsoft.com/office/drawing/2014/main" id="{1B76C5A3-6CC5-5DB6-ED68-8023790B6C39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4" name="Полилиния: фигура 14">
              <a:extLst>
                <a:ext uri="{FF2B5EF4-FFF2-40B4-BE49-F238E27FC236}">
                  <a16:creationId xmlns:a16="http://schemas.microsoft.com/office/drawing/2014/main" id="{F9F93F87-5590-B1E8-8413-FE25F45BE61A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5" name="Полилиния: фигура 15">
              <a:extLst>
                <a:ext uri="{FF2B5EF4-FFF2-40B4-BE49-F238E27FC236}">
                  <a16:creationId xmlns:a16="http://schemas.microsoft.com/office/drawing/2014/main" id="{9D7E3B14-0A83-1B84-BA60-C9D860DA494C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" name="Полилиния: фигура 16">
              <a:extLst>
                <a:ext uri="{FF2B5EF4-FFF2-40B4-BE49-F238E27FC236}">
                  <a16:creationId xmlns:a16="http://schemas.microsoft.com/office/drawing/2014/main" id="{6A288A6A-1058-1682-8C82-67E5D7E02CAA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" name="Полилиния: фигура 17">
              <a:extLst>
                <a:ext uri="{FF2B5EF4-FFF2-40B4-BE49-F238E27FC236}">
                  <a16:creationId xmlns:a16="http://schemas.microsoft.com/office/drawing/2014/main" id="{468F5B8A-7452-0E89-A802-D464F4720E98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" name="Полилиния: фигура 18">
              <a:extLst>
                <a:ext uri="{FF2B5EF4-FFF2-40B4-BE49-F238E27FC236}">
                  <a16:creationId xmlns:a16="http://schemas.microsoft.com/office/drawing/2014/main" id="{EC1C4E14-65B6-AB26-46CA-5AAFC464EAFC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" name="Полилиния: фигура 19">
              <a:extLst>
                <a:ext uri="{FF2B5EF4-FFF2-40B4-BE49-F238E27FC236}">
                  <a16:creationId xmlns:a16="http://schemas.microsoft.com/office/drawing/2014/main" id="{08B66AE4-703D-66CF-43CC-C0BF1399C55D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" name="Полилиния: фигура 20">
              <a:extLst>
                <a:ext uri="{FF2B5EF4-FFF2-40B4-BE49-F238E27FC236}">
                  <a16:creationId xmlns:a16="http://schemas.microsoft.com/office/drawing/2014/main" id="{76922E9E-29B2-3B70-9629-72221CF931A2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" name="Полилиния: фигура 21">
              <a:extLst>
                <a:ext uri="{FF2B5EF4-FFF2-40B4-BE49-F238E27FC236}">
                  <a16:creationId xmlns:a16="http://schemas.microsoft.com/office/drawing/2014/main" id="{5687A983-0163-DA0C-9D6D-C7E8C7FBBA8A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" name="Полилиния: фигура 22">
              <a:extLst>
                <a:ext uri="{FF2B5EF4-FFF2-40B4-BE49-F238E27FC236}">
                  <a16:creationId xmlns:a16="http://schemas.microsoft.com/office/drawing/2014/main" id="{A999C625-ECBF-8171-2D7D-83FB0FE0C2CC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" name="Полилиния: фигура 23">
              <a:extLst>
                <a:ext uri="{FF2B5EF4-FFF2-40B4-BE49-F238E27FC236}">
                  <a16:creationId xmlns:a16="http://schemas.microsoft.com/office/drawing/2014/main" id="{2E82F57B-599C-51AF-BB4F-0B63B2083C26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" name="Полилиния: фигура 24">
              <a:extLst>
                <a:ext uri="{FF2B5EF4-FFF2-40B4-BE49-F238E27FC236}">
                  <a16:creationId xmlns:a16="http://schemas.microsoft.com/office/drawing/2014/main" id="{DDBE3991-1D12-D242-24B7-C62DD34EEAB4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" name="Полилиния: фигура 25">
              <a:extLst>
                <a:ext uri="{FF2B5EF4-FFF2-40B4-BE49-F238E27FC236}">
                  <a16:creationId xmlns:a16="http://schemas.microsoft.com/office/drawing/2014/main" id="{278F0982-0D0D-6740-E1AD-45BCDF555CD0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" name="Полилиния: фигура 26">
              <a:extLst>
                <a:ext uri="{FF2B5EF4-FFF2-40B4-BE49-F238E27FC236}">
                  <a16:creationId xmlns:a16="http://schemas.microsoft.com/office/drawing/2014/main" id="{96D9FF00-959A-B135-461A-94564A40EABF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" name="Полилиния: фигура 27">
              <a:extLst>
                <a:ext uri="{FF2B5EF4-FFF2-40B4-BE49-F238E27FC236}">
                  <a16:creationId xmlns:a16="http://schemas.microsoft.com/office/drawing/2014/main" id="{D61D176A-FCEE-4F4A-FD6A-CFB3022F1CFC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" name="Полилиния: фигура 28">
              <a:extLst>
                <a:ext uri="{FF2B5EF4-FFF2-40B4-BE49-F238E27FC236}">
                  <a16:creationId xmlns:a16="http://schemas.microsoft.com/office/drawing/2014/main" id="{E7E124E5-CB1E-4B04-B739-92BBD5536CF6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" name="Полилиния: фигура 29">
              <a:extLst>
                <a:ext uri="{FF2B5EF4-FFF2-40B4-BE49-F238E27FC236}">
                  <a16:creationId xmlns:a16="http://schemas.microsoft.com/office/drawing/2014/main" id="{74C59740-3023-5B84-8F39-411C64991521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" name="Полилиния: фигура 30">
              <a:extLst>
                <a:ext uri="{FF2B5EF4-FFF2-40B4-BE49-F238E27FC236}">
                  <a16:creationId xmlns:a16="http://schemas.microsoft.com/office/drawing/2014/main" id="{740718B0-B8AB-4737-E940-A1ECB353FAE3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" name="Полилиния: фигура 31">
              <a:extLst>
                <a:ext uri="{FF2B5EF4-FFF2-40B4-BE49-F238E27FC236}">
                  <a16:creationId xmlns:a16="http://schemas.microsoft.com/office/drawing/2014/main" id="{72591342-848F-61CE-2429-F83B0305BFF7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192" name="Рисунок 191">
              <a:extLst>
                <a:ext uri="{FF2B5EF4-FFF2-40B4-BE49-F238E27FC236}">
                  <a16:creationId xmlns:a16="http://schemas.microsoft.com/office/drawing/2014/main" id="{97EAA995-A7C5-B943-40C4-D104F6FA8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193" name="Полилиния: фигура 33">
              <a:extLst>
                <a:ext uri="{FF2B5EF4-FFF2-40B4-BE49-F238E27FC236}">
                  <a16:creationId xmlns:a16="http://schemas.microsoft.com/office/drawing/2014/main" id="{5C34E6E0-5BCF-898D-5330-631373820528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" name="Полилиния: фигура 34">
              <a:extLst>
                <a:ext uri="{FF2B5EF4-FFF2-40B4-BE49-F238E27FC236}">
                  <a16:creationId xmlns:a16="http://schemas.microsoft.com/office/drawing/2014/main" id="{66FD0617-7099-9D8A-547B-69647F2754A9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" name="Полилиния: фигура 35">
              <a:extLst>
                <a:ext uri="{FF2B5EF4-FFF2-40B4-BE49-F238E27FC236}">
                  <a16:creationId xmlns:a16="http://schemas.microsoft.com/office/drawing/2014/main" id="{B5A7156D-D999-3B8C-8E94-7C3BD3E975B9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" name="Полилиния: фигура 36">
              <a:extLst>
                <a:ext uri="{FF2B5EF4-FFF2-40B4-BE49-F238E27FC236}">
                  <a16:creationId xmlns:a16="http://schemas.microsoft.com/office/drawing/2014/main" id="{B46C00AB-0104-8971-06E3-B88C8CB5840E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97" name="Группа 196">
            <a:extLst>
              <a:ext uri="{FF2B5EF4-FFF2-40B4-BE49-F238E27FC236}">
                <a16:creationId xmlns:a16="http://schemas.microsoft.com/office/drawing/2014/main" id="{82BA094A-F025-D4AF-8CC4-B10B68873B20}"/>
              </a:ext>
            </a:extLst>
          </p:cNvPr>
          <p:cNvGrpSpPr/>
          <p:nvPr/>
        </p:nvGrpSpPr>
        <p:grpSpPr>
          <a:xfrm>
            <a:off x="9575248" y="961760"/>
            <a:ext cx="1821822" cy="3745203"/>
            <a:chOff x="5193506" y="1574006"/>
            <a:chExt cx="1802607" cy="3705701"/>
          </a:xfrm>
        </p:grpSpPr>
        <p:sp>
          <p:nvSpPr>
            <p:cNvPr id="198" name="Полилиния: фигура 13">
              <a:extLst>
                <a:ext uri="{FF2B5EF4-FFF2-40B4-BE49-F238E27FC236}">
                  <a16:creationId xmlns:a16="http://schemas.microsoft.com/office/drawing/2014/main" id="{E916C0B5-D70E-0385-4215-D08476EBFF99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99" name="Полилиния: фигура 14">
              <a:extLst>
                <a:ext uri="{FF2B5EF4-FFF2-40B4-BE49-F238E27FC236}">
                  <a16:creationId xmlns:a16="http://schemas.microsoft.com/office/drawing/2014/main" id="{EBCCDE6B-01D0-9B77-7438-5E03262C05D4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200" name="Полилиния: фигура 15">
              <a:extLst>
                <a:ext uri="{FF2B5EF4-FFF2-40B4-BE49-F238E27FC236}">
                  <a16:creationId xmlns:a16="http://schemas.microsoft.com/office/drawing/2014/main" id="{AD3C34B5-1824-6514-2849-94B7DCFB77DA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" name="Полилиния: фигура 16">
              <a:extLst>
                <a:ext uri="{FF2B5EF4-FFF2-40B4-BE49-F238E27FC236}">
                  <a16:creationId xmlns:a16="http://schemas.microsoft.com/office/drawing/2014/main" id="{D37FD6BD-00B2-302E-147B-4F72E279DE98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" name="Полилиния: фигура 17">
              <a:extLst>
                <a:ext uri="{FF2B5EF4-FFF2-40B4-BE49-F238E27FC236}">
                  <a16:creationId xmlns:a16="http://schemas.microsoft.com/office/drawing/2014/main" id="{18A4E706-2346-751F-1255-E07304B3B6BF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" name="Полилиния: фигура 18">
              <a:extLst>
                <a:ext uri="{FF2B5EF4-FFF2-40B4-BE49-F238E27FC236}">
                  <a16:creationId xmlns:a16="http://schemas.microsoft.com/office/drawing/2014/main" id="{698EF073-540F-C626-37F9-2BC1DFD44D20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" name="Полилиния: фигура 19">
              <a:extLst>
                <a:ext uri="{FF2B5EF4-FFF2-40B4-BE49-F238E27FC236}">
                  <a16:creationId xmlns:a16="http://schemas.microsoft.com/office/drawing/2014/main" id="{CD0EDDAD-C43C-9F89-B204-57D7F99C5C85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" name="Полилиния: фигура 20">
              <a:extLst>
                <a:ext uri="{FF2B5EF4-FFF2-40B4-BE49-F238E27FC236}">
                  <a16:creationId xmlns:a16="http://schemas.microsoft.com/office/drawing/2014/main" id="{2D08E5AB-D077-C108-034E-D862E52A23E4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" name="Полилиния: фигура 21">
              <a:extLst>
                <a:ext uri="{FF2B5EF4-FFF2-40B4-BE49-F238E27FC236}">
                  <a16:creationId xmlns:a16="http://schemas.microsoft.com/office/drawing/2014/main" id="{CF0FF98B-8F6A-574C-09F5-EC145F5BABE8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" name="Полилиния: фигура 22">
              <a:extLst>
                <a:ext uri="{FF2B5EF4-FFF2-40B4-BE49-F238E27FC236}">
                  <a16:creationId xmlns:a16="http://schemas.microsoft.com/office/drawing/2014/main" id="{63792E9B-511E-5672-4A24-B22D9126FECE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" name="Полилиния: фигура 23">
              <a:extLst>
                <a:ext uri="{FF2B5EF4-FFF2-40B4-BE49-F238E27FC236}">
                  <a16:creationId xmlns:a16="http://schemas.microsoft.com/office/drawing/2014/main" id="{A863BA3D-D8DF-3BCF-1E37-FA7E85DC778E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" name="Полилиния: фигура 24">
              <a:extLst>
                <a:ext uri="{FF2B5EF4-FFF2-40B4-BE49-F238E27FC236}">
                  <a16:creationId xmlns:a16="http://schemas.microsoft.com/office/drawing/2014/main" id="{0B5DA981-3FF8-98D3-3116-123A33E4E533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" name="Полилиния: фигура 25">
              <a:extLst>
                <a:ext uri="{FF2B5EF4-FFF2-40B4-BE49-F238E27FC236}">
                  <a16:creationId xmlns:a16="http://schemas.microsoft.com/office/drawing/2014/main" id="{49DB2AC8-EDF2-77ED-0D2D-07CD76ECE1DF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" name="Полилиния: фигура 26">
              <a:extLst>
                <a:ext uri="{FF2B5EF4-FFF2-40B4-BE49-F238E27FC236}">
                  <a16:creationId xmlns:a16="http://schemas.microsoft.com/office/drawing/2014/main" id="{FCFD65FC-D43C-EF73-EFA9-39F5B5880964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" name="Полилиния: фигура 27">
              <a:extLst>
                <a:ext uri="{FF2B5EF4-FFF2-40B4-BE49-F238E27FC236}">
                  <a16:creationId xmlns:a16="http://schemas.microsoft.com/office/drawing/2014/main" id="{1DEE38F9-57EF-969E-18B4-52CDD9348D27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" name="Полилиния: фигура 28">
              <a:extLst>
                <a:ext uri="{FF2B5EF4-FFF2-40B4-BE49-F238E27FC236}">
                  <a16:creationId xmlns:a16="http://schemas.microsoft.com/office/drawing/2014/main" id="{F4FD643C-D4D2-1A86-013C-8CE64DFB711E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" name="Полилиния: фигура 29">
              <a:extLst>
                <a:ext uri="{FF2B5EF4-FFF2-40B4-BE49-F238E27FC236}">
                  <a16:creationId xmlns:a16="http://schemas.microsoft.com/office/drawing/2014/main" id="{489ECF16-B749-A120-4871-A97D5B2F3F2A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" name="Полилиния: фигура 30">
              <a:extLst>
                <a:ext uri="{FF2B5EF4-FFF2-40B4-BE49-F238E27FC236}">
                  <a16:creationId xmlns:a16="http://schemas.microsoft.com/office/drawing/2014/main" id="{B12406C7-D3F1-D446-2D78-E2F88CB079B7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" name="Полилиния: фигура 31">
              <a:extLst>
                <a:ext uri="{FF2B5EF4-FFF2-40B4-BE49-F238E27FC236}">
                  <a16:creationId xmlns:a16="http://schemas.microsoft.com/office/drawing/2014/main" id="{38C8CD08-7E56-B16C-B225-447DF627D5D5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217" name="Рисунок 216">
              <a:extLst>
                <a:ext uri="{FF2B5EF4-FFF2-40B4-BE49-F238E27FC236}">
                  <a16:creationId xmlns:a16="http://schemas.microsoft.com/office/drawing/2014/main" id="{E3CA2422-AB12-D201-42FA-1E2C5DEE2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218" name="Полилиния: фигура 33">
              <a:extLst>
                <a:ext uri="{FF2B5EF4-FFF2-40B4-BE49-F238E27FC236}">
                  <a16:creationId xmlns:a16="http://schemas.microsoft.com/office/drawing/2014/main" id="{D7A1B42F-23D7-295D-F43D-18AD16E99828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" name="Полилиния: фигура 34">
              <a:extLst>
                <a:ext uri="{FF2B5EF4-FFF2-40B4-BE49-F238E27FC236}">
                  <a16:creationId xmlns:a16="http://schemas.microsoft.com/office/drawing/2014/main" id="{281C4DA7-043F-A5DF-1D1A-6A51AD64B2E8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" name="Полилиния: фигура 35">
              <a:extLst>
                <a:ext uri="{FF2B5EF4-FFF2-40B4-BE49-F238E27FC236}">
                  <a16:creationId xmlns:a16="http://schemas.microsoft.com/office/drawing/2014/main" id="{EF1BF4CC-6D55-ABBF-8478-C4B02DF2B049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" name="Полилиния: фигура 36">
              <a:extLst>
                <a:ext uri="{FF2B5EF4-FFF2-40B4-BE49-F238E27FC236}">
                  <a16:creationId xmlns:a16="http://schemas.microsoft.com/office/drawing/2014/main" id="{A76CD694-7BCD-BEE3-27A8-89331BEDA4CF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id="{61CDADD7-E785-1BC1-FD21-CA61F40BDBB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На фоне серых «подсветок» продуктов в случае большинства банков, </a:t>
            </a:r>
            <a:br>
              <a:rPr lang="ru-RU" dirty="0"/>
            </a:br>
            <a:r>
              <a:rPr lang="ru-RU" dirty="0"/>
              <a:t>мы предлагаем простое, человечное и понятное решение, говорящее </a:t>
            </a:r>
            <a:br>
              <a:rPr lang="ru-RU" dirty="0"/>
            </a:br>
            <a:r>
              <a:rPr lang="ru-RU" dirty="0"/>
              <a:t>с пользователем напрямую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F61BA45-C953-C3B1-7376-1E5D537C469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6" t="30155" r="20782" b="28595"/>
          <a:stretch/>
        </p:blipFill>
        <p:spPr>
          <a:xfrm>
            <a:off x="518902" y="2348034"/>
            <a:ext cx="2622761" cy="1471516"/>
          </a:xfrm>
          <a:prstGeom prst="rect">
            <a:avLst/>
          </a:prstGeom>
        </p:spPr>
      </p:pic>
      <p:pic>
        <p:nvPicPr>
          <p:cNvPr id="1026" name="Picture 2" descr="Реклама малого и среднего бизнеса для избранных и не только? | Банковское  обозрение">
            <a:extLst>
              <a:ext uri="{FF2B5EF4-FFF2-40B4-BE49-F238E27FC236}">
                <a16:creationId xmlns:a16="http://schemas.microsoft.com/office/drawing/2014/main" id="{40CBF36D-272F-75BD-6CAC-B199B6D86E91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2" b="18288"/>
          <a:stretch>
            <a:fillRect/>
          </a:stretch>
        </p:blipFill>
        <p:spPr bwMode="auto">
          <a:xfrm>
            <a:off x="908050" y="2471738"/>
            <a:ext cx="1655763" cy="103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CA764C06-C28D-D10F-39FA-D210448F3CF9}"/>
              </a:ext>
            </a:extLst>
          </p:cNvPr>
          <p:cNvCxnSpPr/>
          <p:nvPr/>
        </p:nvCxnSpPr>
        <p:spPr>
          <a:xfrm>
            <a:off x="9859617" y="3538330"/>
            <a:ext cx="248479" cy="0"/>
          </a:xfrm>
          <a:prstGeom prst="line">
            <a:avLst/>
          </a:prstGeom>
          <a:ln w="38100">
            <a:solidFill>
              <a:srgbClr val="73F9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718089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1">
      <a:dk1>
        <a:srgbClr val="000000"/>
      </a:dk1>
      <a:lt1>
        <a:srgbClr val="FFFFFF"/>
      </a:lt1>
      <a:dk2>
        <a:srgbClr val="1C1D22"/>
      </a:dk2>
      <a:lt2>
        <a:srgbClr val="E5E7E9"/>
      </a:lt2>
      <a:accent1>
        <a:srgbClr val="FF0053"/>
      </a:accent1>
      <a:accent2>
        <a:srgbClr val="FFD6E3"/>
      </a:accent2>
      <a:accent3>
        <a:srgbClr val="FC3777"/>
      </a:accent3>
      <a:accent4>
        <a:srgbClr val="8A83D1"/>
      </a:accent4>
      <a:accent5>
        <a:srgbClr val="8226E2"/>
      </a:accent5>
      <a:accent6>
        <a:srgbClr val="2D1451"/>
      </a:accent6>
      <a:hlink>
        <a:srgbClr val="FF0053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10529</TotalTime>
  <Words>1056</Words>
  <Application>Microsoft Office PowerPoint</Application>
  <PresentationFormat>Широкоэкранный</PresentationFormat>
  <Paragraphs>119</Paragraphs>
  <Slides>11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Montserrat</vt:lpstr>
      <vt:lpstr>ui-monospace</vt:lpstr>
      <vt:lpstr>Wingdings</vt:lpstr>
      <vt:lpstr>Для Академия инноваторов 16_9</vt:lpstr>
      <vt:lpstr>Команда «1221»</vt:lpstr>
      <vt:lpstr>Презентация PowerPoint</vt:lpstr>
      <vt:lpstr>Презентация PowerPoint</vt:lpstr>
      <vt:lpstr>КОМАНДА «1221»</vt:lpstr>
      <vt:lpstr>Игровой опыт «Мечты Сбываются»</vt:lpstr>
      <vt:lpstr>Маркетинговая составляющая</vt:lpstr>
      <vt:lpstr>Бизнес-составляющая</vt:lpstr>
      <vt:lpstr>Техническая проработка (MVP)</vt:lpstr>
      <vt:lpstr>Уникальность решения</vt:lpstr>
      <vt:lpstr>Масштабирование</vt:lpstr>
      <vt:lpstr>Команда «1221»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Никита Богатырёв</cp:lastModifiedBy>
  <cp:revision>81</cp:revision>
  <dcterms:created xsi:type="dcterms:W3CDTF">2023-05-15T07:36:23Z</dcterms:created>
  <dcterms:modified xsi:type="dcterms:W3CDTF">2025-10-02T07:10:16Z</dcterms:modified>
</cp:coreProperties>
</file>

<file path=docProps/thumbnail.jpeg>
</file>